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48"/>
  </p:notesMasterIdLst>
  <p:handoutMasterIdLst>
    <p:handoutMasterId r:id="rId49"/>
  </p:handoutMasterIdLst>
  <p:sldIdLst>
    <p:sldId id="408" r:id="rId2"/>
    <p:sldId id="369" r:id="rId3"/>
    <p:sldId id="363" r:id="rId4"/>
    <p:sldId id="364" r:id="rId5"/>
    <p:sldId id="365" r:id="rId6"/>
    <p:sldId id="409" r:id="rId7"/>
    <p:sldId id="370" r:id="rId8"/>
    <p:sldId id="371" r:id="rId9"/>
    <p:sldId id="372" r:id="rId10"/>
    <p:sldId id="373" r:id="rId11"/>
    <p:sldId id="410" r:id="rId12"/>
    <p:sldId id="374" r:id="rId13"/>
    <p:sldId id="375" r:id="rId14"/>
    <p:sldId id="376" r:id="rId15"/>
    <p:sldId id="377" r:id="rId16"/>
    <p:sldId id="378" r:id="rId17"/>
    <p:sldId id="379" r:id="rId18"/>
    <p:sldId id="380" r:id="rId19"/>
    <p:sldId id="381" r:id="rId20"/>
    <p:sldId id="382" r:id="rId21"/>
    <p:sldId id="383" r:id="rId22"/>
    <p:sldId id="411" r:id="rId23"/>
    <p:sldId id="384" r:id="rId24"/>
    <p:sldId id="385" r:id="rId25"/>
    <p:sldId id="386" r:id="rId26"/>
    <p:sldId id="387" r:id="rId27"/>
    <p:sldId id="388" r:id="rId28"/>
    <p:sldId id="389" r:id="rId29"/>
    <p:sldId id="390" r:id="rId30"/>
    <p:sldId id="391" r:id="rId31"/>
    <p:sldId id="392" r:id="rId32"/>
    <p:sldId id="393" r:id="rId33"/>
    <p:sldId id="394" r:id="rId34"/>
    <p:sldId id="395" r:id="rId35"/>
    <p:sldId id="396" r:id="rId36"/>
    <p:sldId id="397" r:id="rId37"/>
    <p:sldId id="398" r:id="rId38"/>
    <p:sldId id="399" r:id="rId39"/>
    <p:sldId id="400" r:id="rId40"/>
    <p:sldId id="401" r:id="rId41"/>
    <p:sldId id="402" r:id="rId42"/>
    <p:sldId id="403" r:id="rId43"/>
    <p:sldId id="404" r:id="rId44"/>
    <p:sldId id="405" r:id="rId45"/>
    <p:sldId id="406" r:id="rId46"/>
    <p:sldId id="407" r:id="rId47"/>
  </p:sldIdLst>
  <p:sldSz cx="12195175" cy="6859588"/>
  <p:notesSz cx="6797675" cy="987425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1285">
          <p15:clr>
            <a:srgbClr val="A4A3A4"/>
          </p15:clr>
        </p15:guide>
        <p15:guide id="4" orient="horz" pos="779">
          <p15:clr>
            <a:srgbClr val="A4A3A4"/>
          </p15:clr>
        </p15:guide>
        <p15:guide id="5" pos="7478">
          <p15:clr>
            <a:srgbClr val="A4A3A4"/>
          </p15:clr>
        </p15:guide>
        <p15:guide id="6" pos="205">
          <p15:clr>
            <a:srgbClr val="A4A3A4"/>
          </p15:clr>
        </p15:guide>
        <p15:guide id="7" pos="3849">
          <p15:clr>
            <a:srgbClr val="A4A3A4"/>
          </p15:clr>
        </p15:guide>
        <p15:guide id="8" pos="4708">
          <p15:clr>
            <a:srgbClr val="A4A3A4"/>
          </p15:clr>
        </p15:guide>
        <p15:guide id="9" pos="4812">
          <p15:clr>
            <a:srgbClr val="A4A3A4"/>
          </p15:clr>
        </p15:guide>
        <p15:guide id="10" pos="2865">
          <p15:clr>
            <a:srgbClr val="A4A3A4"/>
          </p15:clr>
        </p15:guide>
        <p15:guide id="11" pos="2956" userDrawn="1">
          <p15:clr>
            <a:srgbClr val="A4A3A4"/>
          </p15:clr>
        </p15:guide>
      </p15:sldGuideLst>
    </p:ext>
    <p:ext uri="{2D200454-40CA-4A62-9FC3-DE9A4176ACB9}">
      <p15:notesGuideLst xmlns:p15="http://schemas.microsoft.com/office/powerpoint/2012/main">
        <p15:guide id="1" orient="horz" pos="3110">
          <p15:clr>
            <a:srgbClr val="A4A3A4"/>
          </p15:clr>
        </p15:guide>
        <p15:guide id="2" pos="351">
          <p15:clr>
            <a:srgbClr val="A4A3A4"/>
          </p15:clr>
        </p15:guide>
        <p15:guide id="3" pos="395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B2B2B2"/>
    <a:srgbClr val="003283"/>
    <a:srgbClr val="FF0000"/>
    <a:srgbClr val="666666"/>
    <a:srgbClr val="2B3F7B"/>
    <a:srgbClr val="9C277B"/>
    <a:srgbClr val="D4652D"/>
    <a:srgbClr val="9E3039"/>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422" autoAdjust="0"/>
    <p:restoredTop sz="94690" autoAdjust="0"/>
  </p:normalViewPr>
  <p:slideViewPr>
    <p:cSldViewPr snapToGrid="0" showGuides="1">
      <p:cViewPr varScale="1">
        <p:scale>
          <a:sx n="101" d="100"/>
          <a:sy n="101" d="100"/>
        </p:scale>
        <p:origin x="144" y="534"/>
      </p:cViewPr>
      <p:guideLst>
        <p:guide orient="horz" pos="1285"/>
        <p:guide orient="horz" pos="779"/>
        <p:guide pos="7478"/>
        <p:guide pos="205"/>
        <p:guide pos="3849"/>
        <p:guide pos="4708"/>
        <p:guide pos="4812"/>
        <p:guide pos="2865"/>
        <p:guide pos="2956"/>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howGuides="1">
      <p:cViewPr varScale="1">
        <p:scale>
          <a:sx n="85" d="100"/>
          <a:sy n="85" d="100"/>
        </p:scale>
        <p:origin x="-4200" y="-82"/>
      </p:cViewPr>
      <p:guideLst>
        <p:guide orient="horz" pos="3110"/>
        <p:guide pos="351"/>
        <p:guide pos="395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26008" y="9378824"/>
            <a:ext cx="2945659" cy="493713"/>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‹Nr.›</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57213" y="661988"/>
            <a:ext cx="5715000" cy="32146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4171" y="4548205"/>
            <a:ext cx="5709333" cy="4696698"/>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5"/>
          </p:nvPr>
        </p:nvSpPr>
        <p:spPr>
          <a:xfrm>
            <a:off x="2931497" y="9627396"/>
            <a:ext cx="934681" cy="221758"/>
          </a:xfrm>
          <a:prstGeom prst="rect">
            <a:avLst/>
          </a:prstGeom>
        </p:spPr>
        <p:txBody>
          <a:bodyPr vert="horz" lIns="91440" tIns="45720" rIns="91440" bIns="45720" rtlCol="0" anchor="b"/>
          <a:lstStyle>
            <a:lvl1pPr algn="ctr">
              <a:defRPr sz="1000"/>
            </a:lvl1pPr>
          </a:lstStyle>
          <a:p>
            <a:fld id="{7D8C2C35-2B8A-446E-BEC0-FD36716C29AC}" type="slidenum">
              <a:rPr lang="de-DE" smtClean="0"/>
              <a:pPr/>
              <a:t>‹Nr.›</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975" indent="-180975" algn="l" defTabSz="1088776" rtl="0" eaLnBrk="1" latinLnBrk="0" hangingPunct="1">
      <a:buClr>
        <a:schemeClr val="accent1"/>
      </a:buClr>
      <a:buSzPct val="100000"/>
      <a:buFont typeface="Wingdings" pitchFamily="2" charset="2"/>
      <a:buChar char=""/>
      <a:defRPr sz="1200" kern="1200">
        <a:solidFill>
          <a:schemeClr val="tx1"/>
        </a:solidFill>
        <a:latin typeface="+mn-lt"/>
        <a:ea typeface="+mn-ea"/>
        <a:cs typeface="+mn-cs"/>
      </a:defRPr>
    </a:lvl2pPr>
    <a:lvl3pPr marL="357188" indent="-176213"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tabLst>
                <a:tab pos="1971675" algn="l"/>
              </a:tabLst>
            </a:pPr>
            <a:r>
              <a:rPr lang="en-US" altLang="de-DE" dirty="0" smtClean="0"/>
              <a:t>Internal Document instructing the purchasing department to request a specific good or service for a specified time</a:t>
            </a:r>
          </a:p>
          <a:p>
            <a:pPr>
              <a:tabLst>
                <a:tab pos="1971675" algn="l"/>
              </a:tabLst>
            </a:pPr>
            <a:r>
              <a:rPr lang="en-US" altLang="de-DE" dirty="0" smtClean="0"/>
              <a:t>Requisitions can be created two ways:</a:t>
            </a:r>
          </a:p>
          <a:p>
            <a:pPr lvl="1">
              <a:tabLst>
                <a:tab pos="1971675" algn="l"/>
              </a:tabLst>
            </a:pPr>
            <a:r>
              <a:rPr lang="en-US" altLang="de-DE" dirty="0" smtClean="0"/>
              <a:t>Directly - Manually</a:t>
            </a:r>
          </a:p>
          <a:p>
            <a:pPr lvl="2">
              <a:tabLst>
                <a:tab pos="1971675" algn="l"/>
              </a:tabLst>
            </a:pPr>
            <a:r>
              <a:rPr lang="en-US" altLang="de-DE" dirty="0" smtClean="0"/>
              <a:t>person creating determines: what, how much, and when</a:t>
            </a:r>
          </a:p>
          <a:p>
            <a:pPr lvl="1">
              <a:tabLst>
                <a:tab pos="1971675" algn="l"/>
              </a:tabLst>
            </a:pPr>
            <a:r>
              <a:rPr lang="en-US" altLang="de-DE" dirty="0" smtClean="0"/>
              <a:t>Indirectly - Automatically</a:t>
            </a:r>
          </a:p>
          <a:p>
            <a:pPr lvl="2">
              <a:tabLst>
                <a:tab pos="1971675" algn="l"/>
              </a:tabLst>
            </a:pPr>
            <a:r>
              <a:rPr lang="en-US" altLang="de-DE" dirty="0" smtClean="0"/>
              <a:t>MRP</a:t>
            </a:r>
          </a:p>
          <a:p>
            <a:pPr lvl="2">
              <a:tabLst>
                <a:tab pos="1971675" algn="l"/>
              </a:tabLst>
            </a:pPr>
            <a:r>
              <a:rPr lang="en-US" altLang="de-DE" dirty="0" smtClean="0"/>
              <a:t>Production Orders</a:t>
            </a:r>
          </a:p>
          <a:p>
            <a:pPr lvl="2">
              <a:tabLst>
                <a:tab pos="1971675" algn="l"/>
              </a:tabLst>
            </a:pPr>
            <a:r>
              <a:rPr lang="en-US" altLang="de-DE" dirty="0" smtClean="0"/>
              <a:t>Maintenance Orders</a:t>
            </a:r>
          </a:p>
          <a:p>
            <a:pPr lvl="2">
              <a:tabLst>
                <a:tab pos="1971675" algn="l"/>
              </a:tabLst>
            </a:pPr>
            <a:r>
              <a:rPr lang="en-US" altLang="de-DE" dirty="0" smtClean="0"/>
              <a:t>Sales Orders</a:t>
            </a:r>
          </a:p>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8</a:t>
            </a:fld>
            <a:endParaRPr lang="de-DE" dirty="0"/>
          </a:p>
        </p:txBody>
      </p:sp>
    </p:spTree>
    <p:extLst>
      <p:ext uri="{BB962C8B-B14F-4D97-AF65-F5344CB8AC3E}">
        <p14:creationId xmlns:p14="http://schemas.microsoft.com/office/powerpoint/2010/main" val="3339537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ltLang="de-DE" dirty="0" smtClean="0"/>
              <a:t>If a material is delivered for a purchase order, it is important for all of the departments involved that the goods receipt entry in the system references this purchase order, for the following reasons:</a:t>
            </a:r>
          </a:p>
          <a:p>
            <a:r>
              <a:rPr lang="en-US" altLang="de-DE" dirty="0" smtClean="0"/>
              <a:t>- Goods receiving can check whether the delivery actually corresponds to the order. </a:t>
            </a:r>
          </a:p>
          <a:p>
            <a:r>
              <a:rPr lang="en-US" altLang="de-DE" dirty="0" smtClean="0"/>
              <a:t>- The system can propose data from the purchase order during entry of the goods receipt (for example, the material ordered, its quantity, and so on). This simplifies both data entry and checking (</a:t>
            </a:r>
            <a:r>
              <a:rPr lang="en-US" altLang="de-DE" dirty="0" err="1" smtClean="0"/>
              <a:t>overdeliveries</a:t>
            </a:r>
            <a:r>
              <a:rPr lang="en-US" altLang="de-DE" dirty="0" smtClean="0"/>
              <a:t> and </a:t>
            </a:r>
            <a:r>
              <a:rPr lang="en-US" altLang="de-DE" dirty="0" err="1" smtClean="0"/>
              <a:t>underdeliveries</a:t>
            </a:r>
            <a:r>
              <a:rPr lang="en-US" altLang="de-DE" dirty="0" smtClean="0"/>
              <a:t>). </a:t>
            </a:r>
          </a:p>
          <a:p>
            <a:r>
              <a:rPr lang="en-US" altLang="de-DE" dirty="0" smtClean="0"/>
              <a:t>- The delivery is marked in the purchase order history. This allows the Purchasing department to monitor the purchase order history and initiate reminder procedures in the event of a late delivery. </a:t>
            </a:r>
          </a:p>
          <a:p>
            <a:r>
              <a:rPr lang="en-US" altLang="de-DE" dirty="0" smtClean="0"/>
              <a:t>- The vendor invoice is checked against the ordered quantity and the delivered quantity. </a:t>
            </a:r>
          </a:p>
          <a:p>
            <a:r>
              <a:rPr lang="en-US" altLang="de-DE" dirty="0" smtClean="0"/>
              <a:t>- The goods receipt is valuated on the basis of the purchase order price or the invoice price.</a:t>
            </a:r>
          </a:p>
          <a:p>
            <a:endParaRPr lang="de-DE" altLang="de-DE" dirty="0" smtClean="0"/>
          </a:p>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37</a:t>
            </a:fld>
            <a:endParaRPr lang="de-DE" dirty="0"/>
          </a:p>
        </p:txBody>
      </p:sp>
    </p:spTree>
    <p:extLst>
      <p:ext uri="{BB962C8B-B14F-4D97-AF65-F5344CB8AC3E}">
        <p14:creationId xmlns:p14="http://schemas.microsoft.com/office/powerpoint/2010/main" val="1853846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ltLang="de-DE" dirty="0" smtClean="0"/>
              <a:t>When you enter a goods movement in the system, you must enter a </a:t>
            </a:r>
            <a:r>
              <a:rPr lang="en-US" altLang="de-DE" b="1" dirty="0" smtClean="0"/>
              <a:t>movement type</a:t>
            </a:r>
            <a:r>
              <a:rPr lang="en-US" altLang="de-DE" dirty="0" smtClean="0"/>
              <a:t> to differentiate between the various goods movements. A movement type is a three-digit identification key for a goods movement. </a:t>
            </a:r>
          </a:p>
          <a:p>
            <a:endParaRPr lang="en-US" altLang="de-DE" dirty="0" smtClean="0"/>
          </a:p>
          <a:p>
            <a:r>
              <a:rPr lang="en-US" altLang="de-DE" dirty="0" smtClean="0"/>
              <a:t>The movement type plays an important role in</a:t>
            </a:r>
          </a:p>
          <a:p>
            <a:r>
              <a:rPr lang="en-US" altLang="de-DE" dirty="0" smtClean="0"/>
              <a:t>- updating of quantity fields </a:t>
            </a:r>
          </a:p>
          <a:p>
            <a:r>
              <a:rPr lang="en-US" altLang="de-DE" dirty="0" smtClean="0"/>
              <a:t>- updating of stock and consumption accounts </a:t>
            </a:r>
          </a:p>
          <a:p>
            <a:r>
              <a:rPr lang="en-US" altLang="de-DE" dirty="0" smtClean="0"/>
              <a:t>- determining which fields are displayed during entry of a document in the system</a:t>
            </a:r>
          </a:p>
          <a:p>
            <a:endParaRPr lang="de-DE" altLang="de-DE" dirty="0" smtClean="0"/>
          </a:p>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38</a:t>
            </a:fld>
            <a:endParaRPr lang="de-DE" dirty="0"/>
          </a:p>
        </p:txBody>
      </p:sp>
    </p:spTree>
    <p:extLst>
      <p:ext uri="{BB962C8B-B14F-4D97-AF65-F5344CB8AC3E}">
        <p14:creationId xmlns:p14="http://schemas.microsoft.com/office/powerpoint/2010/main" val="163914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ltLang="de-DE" dirty="0" smtClean="0"/>
              <a:t>When you enter a goods movement, you start the following chain of events in the system:</a:t>
            </a:r>
          </a:p>
          <a:p>
            <a:r>
              <a:rPr lang="en-US" altLang="de-DE" dirty="0" smtClean="0"/>
              <a:t>A material document is generated, which is used as proof of the movement and as a source of information for any other applications involved. </a:t>
            </a:r>
          </a:p>
          <a:p>
            <a:r>
              <a:rPr lang="en-US" altLang="de-DE" dirty="0" smtClean="0"/>
              <a:t>If the movement is relevant for Financial Accounting, one or more accounting documents are generated. </a:t>
            </a:r>
          </a:p>
          <a:p>
            <a:r>
              <a:rPr lang="en-US" altLang="de-DE" dirty="0" smtClean="0"/>
              <a:t>The stock quantities of the material are updated. </a:t>
            </a:r>
          </a:p>
          <a:p>
            <a:r>
              <a:rPr lang="en-US" altLang="de-DE" dirty="0" smtClean="0"/>
              <a:t>The stock values in the material master record are updated, as are the stock and consumption accounts.</a:t>
            </a:r>
          </a:p>
          <a:p>
            <a:endParaRPr lang="en-US" altLang="de-DE" dirty="0" smtClean="0"/>
          </a:p>
          <a:p>
            <a:r>
              <a:rPr lang="en-US" altLang="de-DE" dirty="0" smtClean="0"/>
              <a:t>Depending on the movement type, additional updates are carried out in participating applications. All updates are based on the information contained in the material document and the financial accounting document. For example, in the case of a goods issue for a cost center, the consumption values of the items are also updated. </a:t>
            </a:r>
          </a:p>
          <a:p>
            <a:endParaRPr lang="de-DE" altLang="de-DE" dirty="0" smtClean="0"/>
          </a:p>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39</a:t>
            </a:fld>
            <a:endParaRPr lang="de-DE" dirty="0"/>
          </a:p>
        </p:txBody>
      </p:sp>
    </p:spTree>
    <p:extLst>
      <p:ext uri="{BB962C8B-B14F-4D97-AF65-F5344CB8AC3E}">
        <p14:creationId xmlns:p14="http://schemas.microsoft.com/office/powerpoint/2010/main" val="4208925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ltLang="de-DE" dirty="0" smtClean="0"/>
              <a:t>It is in Logistics Invoice Verification that incoming invoices are verified in terms of their content, prices and arithmetic. When the invoice is posted, the invoice data is saved in the system. The system updates the data saved in the invoice documents in Materials Management and Financial Accounting. </a:t>
            </a:r>
          </a:p>
          <a:p>
            <a:r>
              <a:rPr lang="en-US" altLang="de-DE" dirty="0" smtClean="0"/>
              <a:t>An invoice can be processed in </a:t>
            </a:r>
            <a:r>
              <a:rPr lang="en-US" altLang="de-DE" i="1" dirty="0" smtClean="0"/>
              <a:t>Logistics Invoice Verification</a:t>
            </a:r>
            <a:r>
              <a:rPr lang="en-US" altLang="de-DE" dirty="0" smtClean="0"/>
              <a:t> in various ways:</a:t>
            </a:r>
          </a:p>
          <a:p>
            <a:r>
              <a:rPr lang="en-US" altLang="de-DE" dirty="0" smtClean="0"/>
              <a:t>Invoice Verification Online </a:t>
            </a:r>
          </a:p>
          <a:p>
            <a:r>
              <a:rPr lang="en-US" altLang="de-DE" dirty="0" smtClean="0"/>
              <a:t>Invoice Verification Online </a:t>
            </a:r>
          </a:p>
          <a:p>
            <a:r>
              <a:rPr lang="en-US" altLang="de-DE" dirty="0" smtClean="0"/>
              <a:t>Invoice Verification in the Background </a:t>
            </a:r>
          </a:p>
          <a:p>
            <a:r>
              <a:rPr lang="en-US" altLang="de-DE" dirty="0" smtClean="0"/>
              <a:t>Automatic Settlements </a:t>
            </a:r>
          </a:p>
          <a:p>
            <a:r>
              <a:rPr lang="en-US" altLang="de-DE" dirty="0" smtClean="0"/>
              <a:t>Invoices Received via EDI </a:t>
            </a:r>
          </a:p>
          <a:p>
            <a:endParaRPr lang="en-US" altLang="de-DE" dirty="0" smtClean="0"/>
          </a:p>
          <a:p>
            <a:r>
              <a:rPr lang="en-US" altLang="de-DE" dirty="0" smtClean="0"/>
              <a:t>Activate display of the MM and FI document numbers using the user parameter IVFIDISPLAY, by entering the value </a:t>
            </a:r>
            <a:r>
              <a:rPr lang="en-US" altLang="de-DE" i="1" dirty="0" smtClean="0"/>
              <a:t>X</a:t>
            </a:r>
            <a:r>
              <a:rPr lang="en-US" altLang="de-DE" dirty="0" smtClean="0"/>
              <a:t> for the user. In the standard system, only the document number from Materials Management is displayed.</a:t>
            </a:r>
            <a:endParaRPr lang="de-DE" altLang="de-DE" dirty="0" smtClean="0"/>
          </a:p>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40</a:t>
            </a:fld>
            <a:endParaRPr lang="de-DE" dirty="0"/>
          </a:p>
        </p:txBody>
      </p:sp>
    </p:spTree>
    <p:extLst>
      <p:ext uri="{BB962C8B-B14F-4D97-AF65-F5344CB8AC3E}">
        <p14:creationId xmlns:p14="http://schemas.microsoft.com/office/powerpoint/2010/main" val="3103354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ltLang="de-DE" dirty="0" smtClean="0"/>
              <a:t>Requisition – Nothing really happens unless we get the goods or pay for them</a:t>
            </a:r>
          </a:p>
          <a:p>
            <a:endParaRPr lang="en-US" altLang="de-DE" dirty="0" smtClean="0"/>
          </a:p>
          <a:p>
            <a:r>
              <a:rPr lang="en-US" altLang="de-DE" dirty="0" smtClean="0"/>
              <a:t>The system does the transactions for you using the automatic account assignment</a:t>
            </a:r>
          </a:p>
          <a:p>
            <a:r>
              <a:rPr lang="en-US" altLang="de-DE" dirty="0" smtClean="0"/>
              <a:t>When we receive these, it can match the receipt against the PO</a:t>
            </a:r>
          </a:p>
          <a:p>
            <a:r>
              <a:rPr lang="en-US" altLang="de-DE" dirty="0" smtClean="0"/>
              <a:t>Debit Inventory (we now have additional inventory value)</a:t>
            </a:r>
          </a:p>
          <a:p>
            <a:r>
              <a:rPr lang="en-US" altLang="de-DE" dirty="0" smtClean="0"/>
              <a:t>Credit GR/IR (we are going to owe/pay for that additional inventory)</a:t>
            </a:r>
          </a:p>
          <a:p>
            <a:endParaRPr lang="de-DE" altLang="de-DE" dirty="0" smtClean="0"/>
          </a:p>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43</a:t>
            </a:fld>
            <a:endParaRPr lang="de-DE" dirty="0"/>
          </a:p>
        </p:txBody>
      </p:sp>
    </p:spTree>
    <p:extLst>
      <p:ext uri="{BB962C8B-B14F-4D97-AF65-F5344CB8AC3E}">
        <p14:creationId xmlns:p14="http://schemas.microsoft.com/office/powerpoint/2010/main" val="3136324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ltLang="de-DE" dirty="0" smtClean="0"/>
              <a:t>Once we get the receipt – </a:t>
            </a:r>
          </a:p>
          <a:p>
            <a:r>
              <a:rPr lang="en-US" altLang="de-DE" dirty="0" smtClean="0"/>
              <a:t>	Debit GR/IR – now a wash</a:t>
            </a:r>
          </a:p>
          <a:p>
            <a:r>
              <a:rPr lang="en-US" altLang="de-DE" dirty="0" smtClean="0"/>
              <a:t>Vendor AP Credit – we owe</a:t>
            </a:r>
          </a:p>
          <a:p>
            <a:r>
              <a:rPr lang="en-US" altLang="de-DE" dirty="0" smtClean="0"/>
              <a:t>Some companies book it as a liability right away (previous slides), but it really isn’t until you receive the goods</a:t>
            </a:r>
          </a:p>
          <a:p>
            <a:r>
              <a:rPr lang="en-US" altLang="de-DE" dirty="0" smtClean="0"/>
              <a:t>Unique to SAP</a:t>
            </a:r>
          </a:p>
          <a:p>
            <a:endParaRPr lang="de-DE" altLang="de-DE" dirty="0" smtClean="0"/>
          </a:p>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44</a:t>
            </a:fld>
            <a:endParaRPr lang="de-DE" dirty="0"/>
          </a:p>
        </p:txBody>
      </p:sp>
    </p:spTree>
    <p:extLst>
      <p:ext uri="{BB962C8B-B14F-4D97-AF65-F5344CB8AC3E}">
        <p14:creationId xmlns:p14="http://schemas.microsoft.com/office/powerpoint/2010/main" val="3133484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ltLang="de-DE" dirty="0" smtClean="0"/>
              <a:t>Once we get the receipt – </a:t>
            </a:r>
          </a:p>
          <a:p>
            <a:r>
              <a:rPr lang="en-US" altLang="de-DE" dirty="0" smtClean="0"/>
              <a:t>	Debit GR/IR – now a wash</a:t>
            </a:r>
          </a:p>
          <a:p>
            <a:r>
              <a:rPr lang="en-US" altLang="de-DE" dirty="0" smtClean="0"/>
              <a:t>Vendor AP Credit – we owe (it is debited: now a wash)</a:t>
            </a:r>
          </a:p>
          <a:p>
            <a:r>
              <a:rPr lang="en-US" altLang="de-DE" dirty="0" smtClean="0"/>
              <a:t>Some companies book it as a liability right away (previous slides), but it really isn’t until you receive the goods</a:t>
            </a:r>
          </a:p>
          <a:p>
            <a:r>
              <a:rPr lang="en-US" altLang="de-DE" dirty="0" smtClean="0"/>
              <a:t>Unique to SAP</a:t>
            </a:r>
          </a:p>
          <a:p>
            <a:r>
              <a:rPr lang="en-US" altLang="de-DE" dirty="0" smtClean="0"/>
              <a:t>Credit bank account (paid, now we have less cash)</a:t>
            </a:r>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45</a:t>
            </a:fld>
            <a:endParaRPr lang="de-DE" dirty="0"/>
          </a:p>
        </p:txBody>
      </p:sp>
    </p:spTree>
    <p:extLst>
      <p:ext uri="{BB962C8B-B14F-4D97-AF65-F5344CB8AC3E}">
        <p14:creationId xmlns:p14="http://schemas.microsoft.com/office/powerpoint/2010/main" val="3678399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ltLang="de-DE" b="1" dirty="0" smtClean="0"/>
              <a:t>Goods Receipt</a:t>
            </a:r>
          </a:p>
          <a:p>
            <a:r>
              <a:rPr lang="en-US" altLang="de-DE" dirty="0" smtClean="0"/>
              <a:t>Debit Inventory</a:t>
            </a:r>
          </a:p>
          <a:p>
            <a:r>
              <a:rPr lang="en-US" altLang="de-DE" dirty="0" smtClean="0"/>
              <a:t>Credit GR/IR</a:t>
            </a:r>
          </a:p>
          <a:p>
            <a:r>
              <a:rPr lang="en-US" altLang="de-DE" b="1" dirty="0" smtClean="0"/>
              <a:t>Invoice Receipt</a:t>
            </a:r>
          </a:p>
          <a:p>
            <a:r>
              <a:rPr lang="en-US" altLang="de-DE" dirty="0" smtClean="0"/>
              <a:t>Debit GR/IR</a:t>
            </a:r>
          </a:p>
          <a:p>
            <a:r>
              <a:rPr lang="en-US" altLang="de-DE" dirty="0" smtClean="0"/>
              <a:t>Credit AP</a:t>
            </a:r>
          </a:p>
          <a:p>
            <a:r>
              <a:rPr lang="en-US" altLang="de-DE" b="1" dirty="0" smtClean="0"/>
              <a:t>Payment Program (A/P)</a:t>
            </a:r>
          </a:p>
          <a:p>
            <a:r>
              <a:rPr lang="en-US" altLang="de-DE" dirty="0" smtClean="0"/>
              <a:t>Debit: AP</a:t>
            </a:r>
          </a:p>
          <a:p>
            <a:r>
              <a:rPr lang="en-US" altLang="de-DE" dirty="0" smtClean="0"/>
              <a:t>Credit Bank</a:t>
            </a:r>
          </a:p>
          <a:p>
            <a:endParaRPr lang="de-DE" altLang="de-DE" smtClean="0"/>
          </a:p>
          <a:p>
            <a:endParaRPr lang="de-DE"/>
          </a:p>
        </p:txBody>
      </p:sp>
      <p:sp>
        <p:nvSpPr>
          <p:cNvPr id="4" name="Foliennummernplatzhalter 3"/>
          <p:cNvSpPr>
            <a:spLocks noGrp="1"/>
          </p:cNvSpPr>
          <p:nvPr>
            <p:ph type="sldNum" sz="quarter" idx="10"/>
          </p:nvPr>
        </p:nvSpPr>
        <p:spPr/>
        <p:txBody>
          <a:bodyPr/>
          <a:lstStyle/>
          <a:p>
            <a:fld id="{7D8C2C35-2B8A-446E-BEC0-FD36716C29AC}" type="slidenum">
              <a:rPr lang="de-DE" smtClean="0"/>
              <a:pPr/>
              <a:t>46</a:t>
            </a:fld>
            <a:endParaRPr lang="de-DE" dirty="0"/>
          </a:p>
        </p:txBody>
      </p:sp>
    </p:spTree>
    <p:extLst>
      <p:ext uri="{BB962C8B-B14F-4D97-AF65-F5344CB8AC3E}">
        <p14:creationId xmlns:p14="http://schemas.microsoft.com/office/powerpoint/2010/main" val="238973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lang="en-US" altLang="de-DE" dirty="0" smtClean="0"/>
              <a:t>Organizational units displayed in grey are not yet implemented, but are already planned </a:t>
            </a:r>
            <a:r>
              <a:rPr lang="en-US" altLang="de-DE" smtClean="0"/>
              <a:t>in Global</a:t>
            </a:r>
            <a:r>
              <a:rPr lang="en-US" altLang="de-DE" baseline="0" smtClean="0"/>
              <a:t> Bike</a:t>
            </a:r>
            <a:r>
              <a:rPr lang="en-US" altLang="de-DE" smtClean="0"/>
              <a:t>.</a:t>
            </a:r>
            <a:endParaRPr lang="de-DE" altLang="de-DE" dirty="0" smtClean="0"/>
          </a:p>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10</a:t>
            </a:fld>
            <a:endParaRPr lang="de-DE" dirty="0"/>
          </a:p>
        </p:txBody>
      </p:sp>
    </p:spTree>
    <p:extLst>
      <p:ext uri="{BB962C8B-B14F-4D97-AF65-F5344CB8AC3E}">
        <p14:creationId xmlns:p14="http://schemas.microsoft.com/office/powerpoint/2010/main" val="3961987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lang="en-US" altLang="de-DE" dirty="0" smtClean="0"/>
              <a:t>All of this together makes up the Master Record for a Material.</a:t>
            </a:r>
          </a:p>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18</a:t>
            </a:fld>
            <a:endParaRPr lang="de-DE" dirty="0"/>
          </a:p>
        </p:txBody>
      </p:sp>
    </p:spTree>
    <p:extLst>
      <p:ext uri="{BB962C8B-B14F-4D97-AF65-F5344CB8AC3E}">
        <p14:creationId xmlns:p14="http://schemas.microsoft.com/office/powerpoint/2010/main" val="798061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ltLang="de-DE" dirty="0" smtClean="0"/>
              <a:t>This is a standard view of the procure to pay process and the most common.  It may vary significantly based upon the company procedures, the products/services purchases and other factors.  </a:t>
            </a:r>
          </a:p>
          <a:p>
            <a:r>
              <a:rPr lang="en-US" altLang="de-DE" dirty="0" smtClean="0"/>
              <a:t>SAP allow businesses to tailor it to their needs.</a:t>
            </a:r>
          </a:p>
          <a:p>
            <a:r>
              <a:rPr lang="en-US" altLang="de-DE" dirty="0" smtClean="0"/>
              <a:t>Starts with a requisition or need that needs to be filled.  This can come from Planning (MRP), manually or other</a:t>
            </a:r>
          </a:p>
          <a:p>
            <a:r>
              <a:rPr lang="en-US" altLang="de-DE" dirty="0" smtClean="0"/>
              <a:t>The purchase order is the document to fill the need: usually includes the vendor, cost/price, quantity, terms and other pertinent information. [ part one of the 3-way match]</a:t>
            </a:r>
          </a:p>
          <a:p>
            <a:r>
              <a:rPr lang="en-US" altLang="de-DE" dirty="0" smtClean="0"/>
              <a:t>Notifying the vendor</a:t>
            </a:r>
          </a:p>
          <a:p>
            <a:r>
              <a:rPr lang="en-US" altLang="de-DE" dirty="0" smtClean="0"/>
              <a:t>The goods are shipped and brought to the organization</a:t>
            </a:r>
          </a:p>
          <a:p>
            <a:r>
              <a:rPr lang="en-US" altLang="de-DE" dirty="0" smtClean="0"/>
              <a:t>The goods are received (typically at the dock) and then put away [ part two of the three way match]</a:t>
            </a:r>
          </a:p>
          <a:p>
            <a:r>
              <a:rPr lang="en-US" altLang="de-DE" dirty="0" smtClean="0"/>
              <a:t>An invoice is received from the vendor [third part of the 3-way match]</a:t>
            </a:r>
          </a:p>
          <a:p>
            <a:r>
              <a:rPr lang="en-US" altLang="de-DE" dirty="0" smtClean="0"/>
              <a:t>After the tolerances/verification of the 3-way match are met a payment is made according to the terms agreed to on the purchase order.</a:t>
            </a:r>
          </a:p>
          <a:p>
            <a:endParaRPr lang="de-DE" altLang="de-DE" dirty="0" smtClean="0"/>
          </a:p>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23</a:t>
            </a:fld>
            <a:endParaRPr lang="de-DE" dirty="0"/>
          </a:p>
        </p:txBody>
      </p:sp>
    </p:spTree>
    <p:extLst>
      <p:ext uri="{BB962C8B-B14F-4D97-AF65-F5344CB8AC3E}">
        <p14:creationId xmlns:p14="http://schemas.microsoft.com/office/powerpoint/2010/main" val="521244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pPr>
              <a:lnSpc>
                <a:spcPct val="90000"/>
              </a:lnSpc>
            </a:pPr>
            <a:r>
              <a:rPr lang="en-US" altLang="de-DE" sz="1400" dirty="0" smtClean="0"/>
              <a:t>Requisitions can be created indirectly in the following ways:</a:t>
            </a:r>
          </a:p>
          <a:p>
            <a:pPr>
              <a:lnSpc>
                <a:spcPct val="90000"/>
              </a:lnSpc>
            </a:pPr>
            <a:r>
              <a:rPr lang="en-US" altLang="de-DE" sz="1400" dirty="0" smtClean="0"/>
              <a:t>Via </a:t>
            </a:r>
            <a:r>
              <a:rPr lang="en-US" altLang="de-DE" sz="1400" b="1" dirty="0" smtClean="0"/>
              <a:t>materials planning and control</a:t>
            </a:r>
            <a:endParaRPr lang="en-US" altLang="de-DE" sz="1400" dirty="0" smtClean="0"/>
          </a:p>
          <a:p>
            <a:pPr>
              <a:lnSpc>
                <a:spcPct val="90000"/>
              </a:lnSpc>
            </a:pPr>
            <a:r>
              <a:rPr lang="en-US" altLang="de-DE" sz="1400" dirty="0" smtClean="0"/>
              <a:t>The component </a:t>
            </a:r>
            <a:r>
              <a:rPr lang="en-US" altLang="de-DE" sz="1400" i="1" dirty="0" smtClean="0"/>
              <a:t>Consumption-Based Planning</a:t>
            </a:r>
            <a:r>
              <a:rPr lang="en-US" altLang="de-DE" sz="1400" dirty="0" smtClean="0"/>
              <a:t> suggests materials that need to be ordered on the basis of past consumption or usage figures and existing stock levels. The order quantity and the delivery date are determined automatically.</a:t>
            </a:r>
          </a:p>
          <a:p>
            <a:pPr>
              <a:lnSpc>
                <a:spcPct val="90000"/>
              </a:lnSpc>
            </a:pPr>
            <a:r>
              <a:rPr lang="en-US" altLang="de-DE" sz="1400" dirty="0" smtClean="0"/>
              <a:t>Via </a:t>
            </a:r>
            <a:r>
              <a:rPr lang="en-US" altLang="de-DE" sz="1400" b="1" dirty="0" smtClean="0"/>
              <a:t>networks</a:t>
            </a:r>
            <a:r>
              <a:rPr lang="en-US" altLang="de-DE" sz="1400" dirty="0" smtClean="0"/>
              <a:t> (from the component </a:t>
            </a:r>
            <a:r>
              <a:rPr lang="en-US" altLang="de-DE" sz="1400" i="1" dirty="0" smtClean="0"/>
              <a:t>PS Project System</a:t>
            </a:r>
            <a:r>
              <a:rPr lang="en-US" altLang="de-DE" sz="1400" dirty="0" smtClean="0"/>
              <a:t>)</a:t>
            </a:r>
          </a:p>
          <a:p>
            <a:pPr>
              <a:lnSpc>
                <a:spcPct val="90000"/>
              </a:lnSpc>
            </a:pPr>
            <a:r>
              <a:rPr lang="en-US" altLang="de-DE" sz="1400" dirty="0" smtClean="0"/>
              <a:t>Requisitions are generated automatically from networks if:</a:t>
            </a:r>
          </a:p>
          <a:p>
            <a:pPr>
              <a:lnSpc>
                <a:spcPct val="90000"/>
              </a:lnSpc>
            </a:pPr>
            <a:r>
              <a:rPr lang="en-US" altLang="de-DE" sz="1400" dirty="0" smtClean="0"/>
              <a:t>A material component with non-stock material or an external service component has been assigned to an operation and the indicator allowing automatic generation of requisitions immediately the network is saved has been set in the network.</a:t>
            </a:r>
          </a:p>
          <a:p>
            <a:pPr>
              <a:lnSpc>
                <a:spcPct val="90000"/>
              </a:lnSpc>
            </a:pPr>
            <a:r>
              <a:rPr lang="en-US" altLang="de-DE" sz="1400" dirty="0" smtClean="0"/>
              <a:t>Via </a:t>
            </a:r>
            <a:r>
              <a:rPr lang="en-US" altLang="de-DE" sz="1400" b="1" dirty="0" smtClean="0"/>
              <a:t>maintenance orders</a:t>
            </a:r>
          </a:p>
          <a:p>
            <a:pPr>
              <a:lnSpc>
                <a:spcPct val="90000"/>
              </a:lnSpc>
            </a:pPr>
            <a:r>
              <a:rPr lang="en-US" altLang="de-DE" sz="1400" dirty="0" smtClean="0"/>
              <a:t>Requisitions are generated automatically from maintenance orders if:</a:t>
            </a:r>
          </a:p>
          <a:p>
            <a:pPr>
              <a:lnSpc>
                <a:spcPct val="90000"/>
              </a:lnSpc>
            </a:pPr>
            <a:r>
              <a:rPr lang="en-US" altLang="de-DE" sz="1400" dirty="0" smtClean="0"/>
              <a:t>A material component with non-stock material has been assigned to an operation, or</a:t>
            </a:r>
          </a:p>
          <a:p>
            <a:pPr>
              <a:lnSpc>
                <a:spcPct val="90000"/>
              </a:lnSpc>
            </a:pPr>
            <a:r>
              <a:rPr lang="en-US" altLang="de-DE" sz="1400" dirty="0" smtClean="0"/>
              <a:t>An operation with the control key for external services has been created.</a:t>
            </a:r>
          </a:p>
          <a:p>
            <a:pPr>
              <a:lnSpc>
                <a:spcPct val="90000"/>
              </a:lnSpc>
            </a:pPr>
            <a:r>
              <a:rPr lang="en-US" altLang="de-DE" sz="1400" dirty="0" smtClean="0"/>
              <a:t>For further information, refer to the section  Planning of an Order in the </a:t>
            </a:r>
            <a:r>
              <a:rPr lang="en-US" altLang="de-DE" sz="1400" i="1" dirty="0" smtClean="0"/>
              <a:t>PM Maintenance Orders</a:t>
            </a:r>
            <a:r>
              <a:rPr lang="en-US" altLang="de-DE" sz="1400" dirty="0" smtClean="0"/>
              <a:t> documentation.</a:t>
            </a:r>
          </a:p>
          <a:p>
            <a:pPr>
              <a:lnSpc>
                <a:spcPct val="90000"/>
              </a:lnSpc>
            </a:pPr>
            <a:r>
              <a:rPr lang="en-US" altLang="de-DE" sz="1400" dirty="0" smtClean="0"/>
              <a:t>Via </a:t>
            </a:r>
            <a:r>
              <a:rPr lang="en-US" altLang="de-DE" sz="1400" b="1" dirty="0" smtClean="0"/>
              <a:t>production orders</a:t>
            </a:r>
            <a:r>
              <a:rPr lang="en-US" altLang="de-DE" sz="1400" dirty="0" smtClean="0"/>
              <a:t> (from the component </a:t>
            </a:r>
            <a:r>
              <a:rPr lang="en-US" altLang="de-DE" sz="1400" i="1" dirty="0" smtClean="0"/>
              <a:t>PP Production Planning and Control</a:t>
            </a:r>
            <a:r>
              <a:rPr lang="en-US" altLang="de-DE" sz="1400" dirty="0" smtClean="0"/>
              <a:t>).</a:t>
            </a:r>
          </a:p>
          <a:p>
            <a:pPr>
              <a:lnSpc>
                <a:spcPct val="90000"/>
              </a:lnSpc>
            </a:pPr>
            <a:r>
              <a:rPr lang="en-US" altLang="de-DE" sz="1400" dirty="0" smtClean="0"/>
              <a:t>Requisitions are generated automatically from production orders if:</a:t>
            </a:r>
          </a:p>
          <a:p>
            <a:pPr>
              <a:lnSpc>
                <a:spcPct val="90000"/>
              </a:lnSpc>
            </a:pPr>
            <a:r>
              <a:rPr lang="en-US" altLang="de-DE" sz="1400" dirty="0" smtClean="0"/>
              <a:t>They contain an external processing operation (e.g. subcontracting work). A precondition is that the control key for the operation allows or prescribes external processing.</a:t>
            </a:r>
          </a:p>
          <a:p>
            <a:pPr>
              <a:lnSpc>
                <a:spcPct val="90000"/>
              </a:lnSpc>
            </a:pPr>
            <a:r>
              <a:rPr lang="en-US" altLang="de-DE" sz="1400" dirty="0" smtClean="0"/>
              <a:t>They contain non-stock components.</a:t>
            </a:r>
            <a:endParaRPr lang="de-DE" altLang="de-DE" sz="1400" dirty="0" smtClean="0"/>
          </a:p>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24</a:t>
            </a:fld>
            <a:endParaRPr lang="de-DE" dirty="0"/>
          </a:p>
        </p:txBody>
      </p:sp>
    </p:spTree>
    <p:extLst>
      <p:ext uri="{BB962C8B-B14F-4D97-AF65-F5344CB8AC3E}">
        <p14:creationId xmlns:p14="http://schemas.microsoft.com/office/powerpoint/2010/main" val="916842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ltLang="de-DE" dirty="0" smtClean="0"/>
              <a:t>An outline purchase agreement is a longer-term agreement between a purchasing organization and a vendor regarding the supply of materials or the performance of services within a certain period according to predefined terms and conditions. </a:t>
            </a:r>
          </a:p>
          <a:p>
            <a:r>
              <a:rPr lang="en-US" altLang="de-DE" dirty="0" smtClean="0"/>
              <a:t>Agreements are subdivided into:</a:t>
            </a:r>
          </a:p>
          <a:p>
            <a:r>
              <a:rPr lang="en-US" altLang="de-DE" dirty="0" smtClean="0"/>
              <a:t>- Contracts - Centrally agreed contracts ; Distributed contracts</a:t>
            </a:r>
          </a:p>
          <a:p>
            <a:pPr lvl="1"/>
            <a:r>
              <a:rPr lang="en-US" altLang="de-DE" dirty="0" smtClean="0">
                <a:latin typeface="Arial" panose="020B0604020202020204" pitchFamily="34" charset="0"/>
              </a:rPr>
              <a:t>quantity, or value</a:t>
            </a:r>
          </a:p>
          <a:p>
            <a:pPr lvl="1"/>
            <a:r>
              <a:rPr lang="en-US" altLang="de-DE" dirty="0" smtClean="0">
                <a:latin typeface="Arial" panose="020B0604020202020204" pitchFamily="34" charset="0"/>
              </a:rPr>
              <a:t>You can also set up corporate buying contracts with your vendors. These are valid for all plants and company codes within a client (see Centrally Agreed Contract).</a:t>
            </a:r>
          </a:p>
          <a:p>
            <a:pPr lvl="1"/>
            <a:r>
              <a:rPr lang="en-US" altLang="de-DE" dirty="0" smtClean="0">
                <a:latin typeface="Arial" panose="020B0604020202020204" pitchFamily="34" charset="0"/>
              </a:rPr>
              <a:t>Over the contract validity period, certain quantities of the materials or services covered are released (called off) against the contract as and when required through the issue of purchase orders referencing the latter. Such purchase orders are thus termed "contract release orders" or simply "release orders". (Outside SAP, particularly in the UK; they may also be referred to as "call-off orders".)</a:t>
            </a:r>
          </a:p>
          <a:p>
            <a:r>
              <a:rPr lang="en-US" altLang="de-DE" dirty="0" smtClean="0"/>
              <a:t>- Scheduling agreements - Scheduling agreement referencing a centrally agreed contract</a:t>
            </a:r>
          </a:p>
          <a:p>
            <a:pPr lvl="1"/>
            <a:r>
              <a:rPr lang="en-US" altLang="de-DE" dirty="0" smtClean="0">
                <a:latin typeface="Arial" panose="020B0604020202020204" pitchFamily="34" charset="0"/>
              </a:rPr>
              <a:t>outline purchase agreement under which materials are procured on predetermined dates within a certain time period. </a:t>
            </a:r>
          </a:p>
          <a:p>
            <a:pPr lvl="1"/>
            <a:r>
              <a:rPr lang="en-US" altLang="de-DE" dirty="0" smtClean="0">
                <a:latin typeface="Arial" panose="020B0604020202020204" pitchFamily="34" charset="0"/>
              </a:rPr>
              <a:t>Delivery of the total quantity of material specified in a scheduling agreement item is spread over a certain period in a delivery schedule, consisting of lines indicating the individual quantities with their corresponding planned delivery dates.</a:t>
            </a:r>
          </a:p>
          <a:p>
            <a:endParaRPr lang="de-DE" altLang="de-DE" dirty="0" smtClean="0"/>
          </a:p>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28</a:t>
            </a:fld>
            <a:endParaRPr lang="de-DE" dirty="0"/>
          </a:p>
        </p:txBody>
      </p:sp>
    </p:spTree>
    <p:extLst>
      <p:ext uri="{BB962C8B-B14F-4D97-AF65-F5344CB8AC3E}">
        <p14:creationId xmlns:p14="http://schemas.microsoft.com/office/powerpoint/2010/main" val="833065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ltLang="de-DE" dirty="0" smtClean="0"/>
              <a:t>A quotation is legally binding on the vendor for a certain period. </a:t>
            </a:r>
          </a:p>
          <a:p>
            <a:r>
              <a:rPr lang="en-US" altLang="de-DE" dirty="0" smtClean="0"/>
              <a:t>A quotation consists of items in which the total quantity and delivery date of an offered material or service are specified </a:t>
            </a:r>
          </a:p>
          <a:p>
            <a:endParaRPr lang="en-US" altLang="de-DE" dirty="0" smtClean="0"/>
          </a:p>
          <a:p>
            <a:r>
              <a:rPr lang="en-US" altLang="de-DE" dirty="0" smtClean="0"/>
              <a:t>Determining which vendors to send RFQs to is the first step in the bidding process. </a:t>
            </a:r>
          </a:p>
          <a:p>
            <a:r>
              <a:rPr lang="en-US" altLang="de-DE" dirty="0" smtClean="0"/>
              <a:t>The system can help you to choose which vendors are to receive an RFQ if some or all of the information set out below is available: </a:t>
            </a:r>
          </a:p>
          <a:p>
            <a:r>
              <a:rPr lang="en-US" altLang="de-DE" dirty="0" smtClean="0"/>
              <a:t>- Info records </a:t>
            </a:r>
          </a:p>
          <a:p>
            <a:r>
              <a:rPr lang="en-US" altLang="de-DE" dirty="0" smtClean="0"/>
              <a:t>- Source list</a:t>
            </a:r>
            <a:r>
              <a:rPr lang="en-US" altLang="de-DE" b="1" dirty="0" smtClean="0"/>
              <a:t> </a:t>
            </a:r>
          </a:p>
          <a:p>
            <a:endParaRPr lang="de-DE" altLang="de-DE" dirty="0" smtClean="0"/>
          </a:p>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29</a:t>
            </a:fld>
            <a:endParaRPr lang="de-DE" dirty="0"/>
          </a:p>
        </p:txBody>
      </p:sp>
    </p:spTree>
    <p:extLst>
      <p:ext uri="{BB962C8B-B14F-4D97-AF65-F5344CB8AC3E}">
        <p14:creationId xmlns:p14="http://schemas.microsoft.com/office/powerpoint/2010/main" val="4024021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7500" lnSpcReduction="20000"/>
          </a:bodyPr>
          <a:lstStyle/>
          <a:p>
            <a:pPr>
              <a:lnSpc>
                <a:spcPct val="80000"/>
              </a:lnSpc>
            </a:pPr>
            <a:r>
              <a:rPr lang="en-US" altLang="de-DE" sz="1400" b="1" dirty="0" smtClean="0"/>
              <a:t>Price Level</a:t>
            </a:r>
            <a:endParaRPr lang="en-US" altLang="de-DE" sz="1400" dirty="0" smtClean="0"/>
          </a:p>
          <a:p>
            <a:pPr>
              <a:lnSpc>
                <a:spcPct val="80000"/>
              </a:lnSpc>
            </a:pPr>
            <a:r>
              <a:rPr lang="en-US" altLang="de-DE" sz="1400" dirty="0" smtClean="0"/>
              <a:t>This </a:t>
            </a:r>
            <a:r>
              <a:rPr lang="en-US" altLang="de-DE" sz="1400" dirty="0" err="1" smtClean="0"/>
              <a:t>subcriterion</a:t>
            </a:r>
            <a:r>
              <a:rPr lang="en-US" altLang="de-DE" sz="1400" dirty="0" smtClean="0"/>
              <a:t> compares relationship of a vendor's price to the market price. If the vendor's price is lower than the market price, he/she receives a good score; if it is higher than the market price he/she is assigned a poor score. </a:t>
            </a:r>
          </a:p>
          <a:p>
            <a:pPr>
              <a:lnSpc>
                <a:spcPct val="80000"/>
              </a:lnSpc>
            </a:pPr>
            <a:r>
              <a:rPr lang="en-US" altLang="de-DE" sz="1400" dirty="0" smtClean="0"/>
              <a:t>On the basis of the </a:t>
            </a:r>
            <a:r>
              <a:rPr lang="en-US" altLang="de-DE" sz="1400" dirty="0" err="1" smtClean="0"/>
              <a:t>subcriterion</a:t>
            </a:r>
            <a:r>
              <a:rPr lang="en-US" altLang="de-DE" sz="1400" dirty="0" smtClean="0"/>
              <a:t> Price Level you can compare a vendor's price to the current market price at a certain point in time.</a:t>
            </a:r>
            <a:endParaRPr lang="en-US" altLang="de-DE" sz="1400" b="1" dirty="0" smtClean="0"/>
          </a:p>
          <a:p>
            <a:pPr>
              <a:lnSpc>
                <a:spcPct val="80000"/>
              </a:lnSpc>
            </a:pPr>
            <a:r>
              <a:rPr lang="en-US" altLang="de-DE" sz="1400" b="1" dirty="0" smtClean="0"/>
              <a:t>Price History</a:t>
            </a:r>
          </a:p>
          <a:p>
            <a:pPr>
              <a:lnSpc>
                <a:spcPct val="80000"/>
              </a:lnSpc>
            </a:pPr>
            <a:r>
              <a:rPr lang="en-US" altLang="de-DE" sz="1400" dirty="0" smtClean="0"/>
              <a:t>This </a:t>
            </a:r>
            <a:r>
              <a:rPr lang="en-US" altLang="de-DE" sz="1400" dirty="0" err="1" smtClean="0"/>
              <a:t>subcriterion</a:t>
            </a:r>
            <a:r>
              <a:rPr lang="en-US" altLang="de-DE" sz="1400" dirty="0" smtClean="0"/>
              <a:t> compares the development of the vendor's price with the market price.</a:t>
            </a:r>
          </a:p>
          <a:p>
            <a:pPr>
              <a:lnSpc>
                <a:spcPct val="80000"/>
              </a:lnSpc>
            </a:pPr>
            <a:r>
              <a:rPr lang="en-US" altLang="de-DE" sz="1400" dirty="0" smtClean="0"/>
              <a:t>On the basis of the </a:t>
            </a:r>
            <a:r>
              <a:rPr lang="en-US" altLang="de-DE" sz="1400" dirty="0" err="1" smtClean="0"/>
              <a:t>subcriterion</a:t>
            </a:r>
            <a:r>
              <a:rPr lang="en-US" altLang="de-DE" sz="1400" dirty="0" smtClean="0"/>
              <a:t> Price History, you can determine whether the vendor's price has increased or decreased over a certain period in comparison with changes in the market price over the same period. </a:t>
            </a:r>
            <a:endParaRPr lang="en-US" altLang="de-DE" sz="1400" b="1" dirty="0" smtClean="0"/>
          </a:p>
          <a:p>
            <a:pPr>
              <a:lnSpc>
                <a:spcPct val="80000"/>
              </a:lnSpc>
            </a:pPr>
            <a:r>
              <a:rPr lang="en-US" altLang="de-DE" sz="1400" b="1" dirty="0" smtClean="0"/>
              <a:t>Goods Receipt</a:t>
            </a:r>
          </a:p>
          <a:p>
            <a:pPr>
              <a:lnSpc>
                <a:spcPct val="80000"/>
              </a:lnSpc>
            </a:pPr>
            <a:r>
              <a:rPr lang="en-US" altLang="de-DE" sz="1400" dirty="0" smtClean="0"/>
              <a:t>This </a:t>
            </a:r>
            <a:r>
              <a:rPr lang="en-US" altLang="de-DE" sz="1400" dirty="0" err="1" smtClean="0"/>
              <a:t>subcriterion</a:t>
            </a:r>
            <a:r>
              <a:rPr lang="en-US" altLang="de-DE" sz="1400" dirty="0" smtClean="0"/>
              <a:t> is used to evaluate the quality of the material that the vendor delivers. Quality inspection takes place at the time of goods receipt.</a:t>
            </a:r>
            <a:endParaRPr lang="en-US" altLang="de-DE" sz="1400" b="1" dirty="0" smtClean="0"/>
          </a:p>
          <a:p>
            <a:pPr>
              <a:lnSpc>
                <a:spcPct val="80000"/>
              </a:lnSpc>
            </a:pPr>
            <a:r>
              <a:rPr lang="en-US" altLang="de-DE" sz="1400" b="1" dirty="0" smtClean="0"/>
              <a:t>Quality Audit</a:t>
            </a:r>
          </a:p>
          <a:p>
            <a:pPr>
              <a:lnSpc>
                <a:spcPct val="80000"/>
              </a:lnSpc>
            </a:pPr>
            <a:r>
              <a:rPr lang="en-US" altLang="de-DE" sz="1400" dirty="0" smtClean="0"/>
              <a:t>This </a:t>
            </a:r>
            <a:r>
              <a:rPr lang="en-US" altLang="de-DE" sz="1400" dirty="0" err="1" smtClean="0"/>
              <a:t>subcriterion</a:t>
            </a:r>
            <a:r>
              <a:rPr lang="en-US" altLang="de-DE" sz="1400" dirty="0" smtClean="0"/>
              <a:t> is used to evaluate the quality assurance system used by a company in manufacturing products.</a:t>
            </a:r>
            <a:endParaRPr lang="en-US" altLang="de-DE" sz="1400" b="1" dirty="0" smtClean="0"/>
          </a:p>
          <a:p>
            <a:pPr>
              <a:lnSpc>
                <a:spcPct val="80000"/>
              </a:lnSpc>
            </a:pPr>
            <a:r>
              <a:rPr lang="en-US" altLang="de-DE" sz="1400" b="1" dirty="0" smtClean="0"/>
              <a:t>Complaints/Rejection Level</a:t>
            </a:r>
          </a:p>
          <a:p>
            <a:pPr>
              <a:lnSpc>
                <a:spcPct val="80000"/>
              </a:lnSpc>
            </a:pPr>
            <a:r>
              <a:rPr lang="en-US" altLang="de-DE" sz="1400" dirty="0" smtClean="0"/>
              <a:t>This </a:t>
            </a:r>
            <a:r>
              <a:rPr lang="en-US" altLang="de-DE" sz="1400" dirty="0" err="1" smtClean="0"/>
              <a:t>subcriterion</a:t>
            </a:r>
            <a:r>
              <a:rPr lang="en-US" altLang="de-DE" sz="1400" dirty="0" smtClean="0"/>
              <a:t> is used to evaluate whether the materials delivered by the vendor are regularly found to be faulty subsequent to incoming inspection (for example, on the shop-floor) leading to additional expense and loss of time (due to loss of production, reworking etc.). </a:t>
            </a:r>
            <a:br>
              <a:rPr lang="en-US" altLang="de-DE" sz="1400" dirty="0" smtClean="0"/>
            </a:br>
            <a:r>
              <a:rPr lang="en-US" altLang="de-DE" sz="1400" dirty="0" smtClean="0"/>
              <a:t>The score (QM key quality figure) is calculated in QM Quality Management and the data passed on to MM Vendor Evaluation. This key quality figure is converted for use in the Vendor Evaluation scoring system.</a:t>
            </a:r>
            <a:endParaRPr lang="en-US" altLang="de-DE" sz="1400" b="1" dirty="0" smtClean="0"/>
          </a:p>
          <a:p>
            <a:pPr>
              <a:lnSpc>
                <a:spcPct val="80000"/>
              </a:lnSpc>
            </a:pPr>
            <a:r>
              <a:rPr lang="en-US" altLang="de-DE" sz="1400" b="1" dirty="0" smtClean="0"/>
              <a:t>On-Time Delivery Performance</a:t>
            </a:r>
          </a:p>
          <a:p>
            <a:pPr>
              <a:lnSpc>
                <a:spcPct val="80000"/>
              </a:lnSpc>
            </a:pPr>
            <a:r>
              <a:rPr lang="en-US" altLang="de-DE" sz="1400" dirty="0" smtClean="0"/>
              <a:t>This </a:t>
            </a:r>
            <a:r>
              <a:rPr lang="en-US" altLang="de-DE" sz="1400" dirty="0" err="1" smtClean="0"/>
              <a:t>subcriterion</a:t>
            </a:r>
            <a:r>
              <a:rPr lang="en-US" altLang="de-DE" sz="1400" dirty="0" smtClean="0"/>
              <a:t> is used to determine how precisely a vendor has adhered to the specified delivery dates.</a:t>
            </a:r>
            <a:endParaRPr lang="en-US" altLang="de-DE" sz="1400" b="1" dirty="0" smtClean="0"/>
          </a:p>
          <a:p>
            <a:pPr>
              <a:lnSpc>
                <a:spcPct val="80000"/>
              </a:lnSpc>
            </a:pPr>
            <a:r>
              <a:rPr lang="en-US" altLang="de-DE" sz="1400" b="1" dirty="0" smtClean="0"/>
              <a:t>Quantity Reliability</a:t>
            </a:r>
          </a:p>
          <a:p>
            <a:pPr>
              <a:lnSpc>
                <a:spcPct val="80000"/>
              </a:lnSpc>
            </a:pPr>
            <a:r>
              <a:rPr lang="en-US" altLang="de-DE" sz="1400" dirty="0" smtClean="0"/>
              <a:t>This </a:t>
            </a:r>
            <a:r>
              <a:rPr lang="en-US" altLang="de-DE" sz="1400" dirty="0" err="1" smtClean="0"/>
              <a:t>subcriterion</a:t>
            </a:r>
            <a:r>
              <a:rPr lang="en-US" altLang="de-DE" sz="1400" dirty="0" smtClean="0"/>
              <a:t> is used to determine whether a vendor has delivered the quantity specified in the purchase order.</a:t>
            </a:r>
          </a:p>
          <a:p>
            <a:pPr>
              <a:lnSpc>
                <a:spcPct val="80000"/>
              </a:lnSpc>
            </a:pPr>
            <a:r>
              <a:rPr lang="en-US" altLang="de-DE" sz="1400" dirty="0" smtClean="0"/>
              <a:t>“On-time delivery performance” and “Quantity reliability” always have to be seen in conjunction. You can specify for each material (in the material master record) or for all materials (in the system settings) the minimum quantity of the ordered materials that must be delivered in order for a goods receipt to be included in the evaluation. This enables you to avoid a situation in which a punctual goods receipt involving only a small quantity of ordered materials is included in the evaluation with a good score for “on-time delivery performance”. If this minimum quantity is not delivered, the vendor is not awarded a score. However, in this case the vendor receives a bad score for quantity reliability.</a:t>
            </a:r>
          </a:p>
          <a:p>
            <a:pPr>
              <a:lnSpc>
                <a:spcPct val="80000"/>
              </a:lnSpc>
            </a:pPr>
            <a:r>
              <a:rPr lang="en-US" altLang="de-DE" sz="1400" b="1" dirty="0" smtClean="0"/>
              <a:t>Compliance With Shipping Instructions</a:t>
            </a:r>
          </a:p>
          <a:p>
            <a:pPr>
              <a:lnSpc>
                <a:spcPct val="80000"/>
              </a:lnSpc>
            </a:pPr>
            <a:r>
              <a:rPr lang="en-US" altLang="de-DE" sz="1400" dirty="0" smtClean="0"/>
              <a:t>This </a:t>
            </a:r>
            <a:r>
              <a:rPr lang="en-US" altLang="de-DE" sz="1400" dirty="0" err="1" smtClean="0"/>
              <a:t>subcriterion</a:t>
            </a:r>
            <a:r>
              <a:rPr lang="en-US" altLang="de-DE" sz="1400" dirty="0" smtClean="0"/>
              <a:t> is used to determine how precisely a vendor complies with your instructions for the shipping or packing of a material.</a:t>
            </a:r>
          </a:p>
          <a:p>
            <a:pPr>
              <a:lnSpc>
                <a:spcPct val="80000"/>
              </a:lnSpc>
            </a:pPr>
            <a:r>
              <a:rPr lang="en-US" altLang="de-DE" sz="1400" b="1" dirty="0" smtClean="0"/>
              <a:t>Confirmation Date</a:t>
            </a:r>
          </a:p>
          <a:p>
            <a:pPr>
              <a:lnSpc>
                <a:spcPct val="80000"/>
              </a:lnSpc>
            </a:pPr>
            <a:r>
              <a:rPr lang="en-US" altLang="de-DE" sz="1400" dirty="0" smtClean="0"/>
              <a:t>This </a:t>
            </a:r>
            <a:r>
              <a:rPr lang="en-US" altLang="de-DE" sz="1400" dirty="0" err="1" smtClean="0"/>
              <a:t>subcriterion</a:t>
            </a:r>
            <a:r>
              <a:rPr lang="en-US" altLang="de-DE" sz="1400" dirty="0" smtClean="0"/>
              <a:t> is used to determine whether a vendor adheres to a previously confirmed delivery date (that is, whether the goods are actually received on the date previously confirmed by the vendor). </a:t>
            </a:r>
          </a:p>
          <a:p>
            <a:pPr>
              <a:lnSpc>
                <a:spcPct val="80000"/>
              </a:lnSpc>
            </a:pPr>
            <a:endParaRPr lang="en-US" altLang="de-DE" sz="1400" dirty="0" smtClean="0"/>
          </a:p>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31</a:t>
            </a:fld>
            <a:endParaRPr lang="de-DE" dirty="0"/>
          </a:p>
        </p:txBody>
      </p:sp>
    </p:spTree>
    <p:extLst>
      <p:ext uri="{BB962C8B-B14F-4D97-AF65-F5344CB8AC3E}">
        <p14:creationId xmlns:p14="http://schemas.microsoft.com/office/powerpoint/2010/main" val="1067047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ltLang="de-DE" dirty="0" smtClean="0"/>
              <a:t>The purchase order can be used for a variety of procurement purposes. You can procure materials for direct consumption or for stock. You can also procure services. Furthermore, the special procurement types "subcontracting", "third-party" (involving triangular business deals and direct-to-customer shipments) and "consignment" are possible.</a:t>
            </a:r>
          </a:p>
          <a:p>
            <a:r>
              <a:rPr lang="en-US" altLang="de-DE" dirty="0" smtClean="0"/>
              <a:t>You can use purchase orders to cover your requirements using external sources (i.e. a vendor supplies a material or performs a service). You can also use a purchase order to procure a material that is needed in one of your plants from an internal source, i.e. from another plant.</a:t>
            </a:r>
          </a:p>
          <a:p>
            <a:endParaRPr lang="de-DE" altLang="de-DE" dirty="0" smtClean="0"/>
          </a:p>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32</a:t>
            </a:fld>
            <a:endParaRPr lang="de-DE" dirty="0"/>
          </a:p>
        </p:txBody>
      </p:sp>
    </p:spTree>
    <p:extLst>
      <p:ext uri="{BB962C8B-B14F-4D97-AF65-F5344CB8AC3E}">
        <p14:creationId xmlns:p14="http://schemas.microsoft.com/office/powerpoint/2010/main" val="25217832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with picture - sho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bwMode="gray">
          <a:xfrm>
            <a:off x="324000" y="0"/>
            <a:ext cx="11545200" cy="2160000"/>
          </a:xfrm>
          <a:prstGeom prst="rect">
            <a:avLst/>
          </a:prstGeom>
          <a:solidFill>
            <a:schemeClr val="bg1">
              <a:alpha val="75000"/>
            </a:schemeClr>
          </a:solidFill>
          <a:ln w="6350"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67999" y="324075"/>
            <a:ext cx="10620000" cy="923330"/>
          </a:xfrm>
        </p:spPr>
        <p:txBody>
          <a:bodyPr anchor="t" anchorCtr="0">
            <a:noAutofit/>
          </a:bodyPr>
          <a:lstStyle>
            <a:lvl1pPr>
              <a:defRPr sz="6000">
                <a:solidFill>
                  <a:schemeClr val="tx1"/>
                </a:solidFill>
              </a:defRPr>
            </a:lvl1pPr>
          </a:lstStyle>
          <a:p>
            <a:r>
              <a:rPr lang="en-US" dirty="0" smtClean="0"/>
              <a:t>Short Presentation Title</a:t>
            </a:r>
            <a:endParaRPr lang="en-US" dirty="0"/>
          </a:p>
        </p:txBody>
      </p:sp>
      <p:sp>
        <p:nvSpPr>
          <p:cNvPr id="5" name="Rectangle 4"/>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67999" y="1540520"/>
            <a:ext cx="10620000" cy="553998"/>
          </a:xfrm>
        </p:spPr>
        <p:txBody>
          <a:bodyPr anchor="b" anchorCtr="0">
            <a:sp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18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smtClean="0"/>
              <a:t>&lt;First Name&gt; &lt;Last name&gt;, &lt;Organization&gt; (delete if not needed)</a:t>
            </a:r>
            <a:br>
              <a:rPr lang="en-US" dirty="0" smtClean="0"/>
            </a:br>
            <a:r>
              <a:rPr lang="en-US" dirty="0" smtClean="0"/>
              <a:t>&lt;Month&gt; &lt;Day&gt;, &lt;Year&gt;</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grpSp>
        <p:nvGrpSpPr>
          <p:cNvPr id="9" name="Gruppieren 8"/>
          <p:cNvGrpSpPr/>
          <p:nvPr userDrawn="1"/>
        </p:nvGrpSpPr>
        <p:grpSpPr>
          <a:xfrm>
            <a:off x="10518759" y="6066338"/>
            <a:ext cx="1352566" cy="470987"/>
            <a:chOff x="10518759" y="6066338"/>
            <a:chExt cx="1352566" cy="470987"/>
          </a:xfrm>
        </p:grpSpPr>
        <p:sp>
          <p:nvSpPr>
            <p:cNvPr id="10" name="Rectangle 15"/>
            <p:cNvSpPr/>
            <p:nvPr/>
          </p:nvSpPr>
          <p:spPr bwMode="gray">
            <a:xfrm>
              <a:off x="10518759" y="6088062"/>
              <a:ext cx="1352566" cy="449263"/>
            </a:xfrm>
            <a:prstGeom prst="rect">
              <a:avLst/>
            </a:prstGeom>
            <a:solidFill>
              <a:schemeClr val="bg1"/>
            </a:solidFill>
            <a:ln w="12700" cmpd="sng" algn="ctr">
              <a:no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400"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8759" y="6066338"/>
              <a:ext cx="1288232" cy="470987"/>
            </a:xfrm>
            <a:prstGeom prst="rect">
              <a:avLst/>
            </a:prstGeom>
          </p:spPr>
        </p:pic>
      </p:grpSp>
    </p:spTree>
    <p:extLst>
      <p:ext uri="{BB962C8B-B14F-4D97-AF65-F5344CB8AC3E}">
        <p14:creationId xmlns:p14="http://schemas.microsoft.com/office/powerpoint/2010/main" val="429330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7" name="Text Placeholder 2"/>
          <p:cNvSpPr>
            <a:spLocks noGrp="1"/>
          </p:cNvSpPr>
          <p:nvPr>
            <p:ph idx="12"/>
          </p:nvPr>
        </p:nvSpPr>
        <p:spPr bwMode="gray">
          <a:xfrm>
            <a:off x="6208016" y="1691079"/>
            <a:ext cx="5661184"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6" name="Text Placeholder 2"/>
          <p:cNvSpPr>
            <a:spLocks noGrp="1"/>
          </p:cNvSpPr>
          <p:nvPr>
            <p:ph idx="1"/>
          </p:nvPr>
        </p:nvSpPr>
        <p:spPr bwMode="gray">
          <a:xfrm>
            <a:off x="324000" y="1691079"/>
            <a:ext cx="5662800"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2" name="Title 1"/>
          <p:cNvSpPr>
            <a:spLocks noGrp="1"/>
          </p:cNvSpPr>
          <p:nvPr>
            <p:ph type="title" hasCustomPrompt="1"/>
          </p:nvPr>
        </p:nvSpPr>
        <p:spPr/>
        <p:txBody>
          <a:bodyPr/>
          <a:lstStyle/>
          <a:p>
            <a:r>
              <a:rPr lang="en-US" noProof="0" dirty="0" smtClean="0"/>
              <a:t>&lt;Page title&gt;</a:t>
            </a:r>
            <a:endParaRPr lang="en-US" dirty="0"/>
          </a:p>
        </p:txBody>
      </p:sp>
    </p:spTree>
    <p:extLst>
      <p:ext uri="{BB962C8B-B14F-4D97-AF65-F5344CB8AC3E}">
        <p14:creationId xmlns:p14="http://schemas.microsoft.com/office/powerpoint/2010/main" val="1080573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9" name="Text Placeholder 2"/>
          <p:cNvSpPr>
            <a:spLocks noGrp="1"/>
          </p:cNvSpPr>
          <p:nvPr>
            <p:ph idx="14"/>
          </p:nvPr>
        </p:nvSpPr>
        <p:spPr bwMode="gray">
          <a:xfrm>
            <a:off x="8133316" y="1691079"/>
            <a:ext cx="3735883"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8" name="Text Placeholder 2"/>
          <p:cNvSpPr>
            <a:spLocks noGrp="1"/>
          </p:cNvSpPr>
          <p:nvPr>
            <p:ph idx="13"/>
          </p:nvPr>
        </p:nvSpPr>
        <p:spPr bwMode="gray">
          <a:xfrm>
            <a:off x="4228658" y="1691079"/>
            <a:ext cx="3740400"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6" name="Text Placeholder 2"/>
          <p:cNvSpPr>
            <a:spLocks noGrp="1"/>
          </p:cNvSpPr>
          <p:nvPr>
            <p:ph idx="1"/>
          </p:nvPr>
        </p:nvSpPr>
        <p:spPr bwMode="gray">
          <a:xfrm>
            <a:off x="324000" y="1691079"/>
            <a:ext cx="3740399"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2" name="Title 1"/>
          <p:cNvSpPr>
            <a:spLocks noGrp="1"/>
          </p:cNvSpPr>
          <p:nvPr>
            <p:ph type="title" hasCustomPrompt="1"/>
          </p:nvPr>
        </p:nvSpPr>
        <p:spPr>
          <a:xfrm>
            <a:off x="324000" y="324075"/>
            <a:ext cx="11545200" cy="756175"/>
          </a:xfrm>
        </p:spPr>
        <p:txBody>
          <a:bodyPr/>
          <a:lstStyle/>
          <a:p>
            <a:r>
              <a:rPr lang="en-US" noProof="0" dirty="0" smtClean="0"/>
              <a:t>&lt;Page title&gt;</a:t>
            </a:r>
            <a:endParaRPr lang="en-US" dirty="0"/>
          </a:p>
        </p:txBody>
      </p:sp>
    </p:spTree>
    <p:extLst>
      <p:ext uri="{BB962C8B-B14F-4D97-AF65-F5344CB8AC3E}">
        <p14:creationId xmlns:p14="http://schemas.microsoft.com/office/powerpoint/2010/main" val="680077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with picture right 1">
    <p:spTree>
      <p:nvGrpSpPr>
        <p:cNvPr id="1" name=""/>
        <p:cNvGrpSpPr/>
        <p:nvPr/>
      </p:nvGrpSpPr>
      <p:grpSpPr>
        <a:xfrm>
          <a:off x="0" y="0"/>
          <a:ext cx="0" cy="0"/>
          <a:chOff x="0" y="0"/>
          <a:chExt cx="0" cy="0"/>
        </a:xfrm>
      </p:grpSpPr>
      <p:sp>
        <p:nvSpPr>
          <p:cNvPr id="6" name="Text Placeholder 2"/>
          <p:cNvSpPr>
            <a:spLocks noGrp="1"/>
          </p:cNvSpPr>
          <p:nvPr>
            <p:ph idx="1"/>
          </p:nvPr>
        </p:nvSpPr>
        <p:spPr bwMode="gray">
          <a:xfrm>
            <a:off x="324000" y="1691079"/>
            <a:ext cx="7149950"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2" name="Title 1"/>
          <p:cNvSpPr>
            <a:spLocks noGrp="1"/>
          </p:cNvSpPr>
          <p:nvPr>
            <p:ph type="title" hasCustomPrompt="1"/>
          </p:nvPr>
        </p:nvSpPr>
        <p:spPr bwMode="gray"/>
        <p:txBody>
          <a:bodyPr/>
          <a:lstStyle>
            <a:lvl1pPr>
              <a:defRPr/>
            </a:lvl1pPr>
          </a:lstStyle>
          <a:p>
            <a:r>
              <a:rPr lang="en-US" noProof="0" dirty="0" smtClean="0"/>
              <a:t>&lt;Page title&gt;</a:t>
            </a:r>
            <a:endParaRPr lang="en-US" dirty="0"/>
          </a:p>
        </p:txBody>
      </p:sp>
      <p:sp>
        <p:nvSpPr>
          <p:cNvPr id="5" name="Picture Placeholder 4"/>
          <p:cNvSpPr>
            <a:spLocks noGrp="1"/>
          </p:cNvSpPr>
          <p:nvPr>
            <p:ph type="pic" sz="quarter" idx="10"/>
          </p:nvPr>
        </p:nvSpPr>
        <p:spPr bwMode="gray">
          <a:xfrm>
            <a:off x="7639050" y="1691079"/>
            <a:ext cx="4232275" cy="4392042"/>
          </a:xfrm>
          <a:solidFill>
            <a:schemeClr val="bg1">
              <a:lumMod val="95000"/>
            </a:schemeClr>
          </a:solidFill>
        </p:spPr>
        <p:txBody>
          <a:bodyPr tIns="1543147" anchor="t" anchorCtr="0"/>
          <a:lstStyle>
            <a:lvl1pPr algn="ctr">
              <a:defRPr b="0"/>
            </a:lvl1pPr>
          </a:lstStyle>
          <a:p>
            <a:r>
              <a:rPr lang="de-DE" smtClean="0"/>
              <a:t>Bild durch Klicken auf Symbol hinzufügen</a:t>
            </a:r>
            <a:endParaRPr lang="en-US" dirty="0"/>
          </a:p>
        </p:txBody>
      </p:sp>
    </p:spTree>
    <p:extLst>
      <p:ext uri="{BB962C8B-B14F-4D97-AF65-F5344CB8AC3E}">
        <p14:creationId xmlns:p14="http://schemas.microsoft.com/office/powerpoint/2010/main" val="1322696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with picture right 2">
    <p:spTree>
      <p:nvGrpSpPr>
        <p:cNvPr id="1" name=""/>
        <p:cNvGrpSpPr/>
        <p:nvPr/>
      </p:nvGrpSpPr>
      <p:grpSpPr>
        <a:xfrm>
          <a:off x="0" y="0"/>
          <a:ext cx="0" cy="0"/>
          <a:chOff x="0" y="0"/>
          <a:chExt cx="0" cy="0"/>
        </a:xfrm>
      </p:grpSpPr>
      <p:sp>
        <p:nvSpPr>
          <p:cNvPr id="6" name="Text Placeholder 2"/>
          <p:cNvSpPr>
            <a:spLocks noGrp="1"/>
          </p:cNvSpPr>
          <p:nvPr>
            <p:ph idx="1"/>
          </p:nvPr>
        </p:nvSpPr>
        <p:spPr bwMode="gray">
          <a:xfrm>
            <a:off x="324000" y="1691079"/>
            <a:ext cx="5662800"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2" name="Title 1"/>
          <p:cNvSpPr>
            <a:spLocks noGrp="1"/>
          </p:cNvSpPr>
          <p:nvPr>
            <p:ph type="title" hasCustomPrompt="1"/>
          </p:nvPr>
        </p:nvSpPr>
        <p:spPr bwMode="gray"/>
        <p:txBody>
          <a:bodyPr/>
          <a:lstStyle>
            <a:lvl1pPr>
              <a:defRPr/>
            </a:lvl1pPr>
          </a:lstStyle>
          <a:p>
            <a:r>
              <a:rPr lang="en-US" noProof="0" dirty="0" smtClean="0"/>
              <a:t>&lt;Page title&gt;</a:t>
            </a:r>
            <a:endParaRPr lang="en-US" dirty="0"/>
          </a:p>
        </p:txBody>
      </p:sp>
      <p:sp>
        <p:nvSpPr>
          <p:cNvPr id="5" name="Picture Placeholder 4"/>
          <p:cNvSpPr>
            <a:spLocks noGrp="1"/>
          </p:cNvSpPr>
          <p:nvPr>
            <p:ph type="pic" sz="quarter" idx="10"/>
          </p:nvPr>
        </p:nvSpPr>
        <p:spPr bwMode="gray">
          <a:xfrm>
            <a:off x="6208016" y="1692392"/>
            <a:ext cx="5662800" cy="4393017"/>
          </a:xfrm>
          <a:solidFill>
            <a:schemeClr val="bg1">
              <a:lumMod val="95000"/>
            </a:schemeClr>
          </a:solidFill>
        </p:spPr>
        <p:txBody>
          <a:bodyPr vert="horz" lIns="0" tIns="1543147" rIns="0" bIns="0" rtlCol="0" anchor="t" anchorCtr="0">
            <a:noAutofit/>
          </a:bodyPr>
          <a:lstStyle>
            <a:lvl1pPr marL="0" indent="0" algn="ctr" defTabSz="1088776" rtl="0" eaLnBrk="1" latinLnBrk="0" hangingPunct="1">
              <a:spcBef>
                <a:spcPts val="1929"/>
              </a:spcBef>
              <a:buClr>
                <a:schemeClr val="accent1"/>
              </a:buClr>
              <a:buSzPct val="80000"/>
              <a:buFontTx/>
              <a:buNone/>
              <a:defRPr lang="de-DE" sz="2100" b="0" kern="1200" dirty="0">
                <a:solidFill>
                  <a:schemeClr val="tx1"/>
                </a:solidFill>
                <a:latin typeface="+mn-lt"/>
                <a:ea typeface="+mn-ea"/>
                <a:cs typeface="+mn-cs"/>
              </a:defRPr>
            </a:lvl1pPr>
          </a:lstStyle>
          <a:p>
            <a:r>
              <a:rPr lang="de-DE" smtClean="0"/>
              <a:t>Bild durch Klicken auf Symbol hinzufügen</a:t>
            </a:r>
            <a:endParaRPr lang="en-US" dirty="0"/>
          </a:p>
        </p:txBody>
      </p:sp>
    </p:spTree>
    <p:extLst>
      <p:ext uri="{BB962C8B-B14F-4D97-AF65-F5344CB8AC3E}">
        <p14:creationId xmlns:p14="http://schemas.microsoft.com/office/powerpoint/2010/main" val="2717079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ext with picture right 3">
    <p:spTree>
      <p:nvGrpSpPr>
        <p:cNvPr id="1" name=""/>
        <p:cNvGrpSpPr/>
        <p:nvPr/>
      </p:nvGrpSpPr>
      <p:grpSpPr>
        <a:xfrm>
          <a:off x="0" y="0"/>
          <a:ext cx="0" cy="0"/>
          <a:chOff x="0" y="0"/>
          <a:chExt cx="0" cy="0"/>
        </a:xfrm>
      </p:grpSpPr>
      <p:sp>
        <p:nvSpPr>
          <p:cNvPr id="6" name="Text Placeholder 2"/>
          <p:cNvSpPr>
            <a:spLocks noGrp="1"/>
          </p:cNvSpPr>
          <p:nvPr>
            <p:ph idx="1"/>
          </p:nvPr>
        </p:nvSpPr>
        <p:spPr bwMode="gray">
          <a:xfrm>
            <a:off x="324000" y="1691079"/>
            <a:ext cx="4224188"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2" name="Title 1"/>
          <p:cNvSpPr>
            <a:spLocks noGrp="1"/>
          </p:cNvSpPr>
          <p:nvPr>
            <p:ph type="title" hasCustomPrompt="1"/>
          </p:nvPr>
        </p:nvSpPr>
        <p:spPr bwMode="gray"/>
        <p:txBody>
          <a:bodyPr/>
          <a:lstStyle>
            <a:lvl1pPr>
              <a:defRPr/>
            </a:lvl1pPr>
          </a:lstStyle>
          <a:p>
            <a:r>
              <a:rPr lang="en-US" noProof="0" dirty="0" smtClean="0"/>
              <a:t>&lt;Page title&gt;</a:t>
            </a:r>
            <a:endParaRPr lang="en-US" dirty="0"/>
          </a:p>
        </p:txBody>
      </p:sp>
      <p:sp>
        <p:nvSpPr>
          <p:cNvPr id="5" name="Picture Placeholder 4"/>
          <p:cNvSpPr>
            <a:spLocks noGrp="1"/>
          </p:cNvSpPr>
          <p:nvPr>
            <p:ph type="pic" sz="quarter" idx="10"/>
          </p:nvPr>
        </p:nvSpPr>
        <p:spPr bwMode="gray">
          <a:xfrm>
            <a:off x="4706938" y="1692392"/>
            <a:ext cx="7164387" cy="4393017"/>
          </a:xfrm>
          <a:solidFill>
            <a:schemeClr val="bg1">
              <a:lumMod val="95000"/>
            </a:schemeClr>
          </a:solidFill>
        </p:spPr>
        <p:txBody>
          <a:bodyPr vert="horz" lIns="0" tIns="1543147" rIns="0" bIns="0" rtlCol="0" anchor="t" anchorCtr="0">
            <a:noAutofit/>
          </a:bodyPr>
          <a:lstStyle>
            <a:lvl1pPr marL="0" indent="0" algn="ctr" defTabSz="1088776" rtl="0" eaLnBrk="1" latinLnBrk="0" hangingPunct="1">
              <a:spcBef>
                <a:spcPts val="1929"/>
              </a:spcBef>
              <a:buClr>
                <a:schemeClr val="accent1"/>
              </a:buClr>
              <a:buSzPct val="80000"/>
              <a:buFontTx/>
              <a:buNone/>
              <a:defRPr lang="de-DE" sz="2100" b="0" kern="1200" dirty="0">
                <a:solidFill>
                  <a:schemeClr val="tx1"/>
                </a:solidFill>
                <a:latin typeface="+mn-lt"/>
                <a:ea typeface="+mn-ea"/>
                <a:cs typeface="+mn-cs"/>
              </a:defRPr>
            </a:lvl1pPr>
          </a:lstStyle>
          <a:p>
            <a:r>
              <a:rPr lang="de-DE" smtClean="0"/>
              <a:t>Bild durch Klicken auf Symbol hinzufügen</a:t>
            </a:r>
            <a:endParaRPr lang="en-US" dirty="0"/>
          </a:p>
        </p:txBody>
      </p:sp>
    </p:spTree>
    <p:extLst>
      <p:ext uri="{BB962C8B-B14F-4D97-AF65-F5344CB8AC3E}">
        <p14:creationId xmlns:p14="http://schemas.microsoft.com/office/powerpoint/2010/main" val="2525883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8" name="Text Placeholder 2"/>
          <p:cNvSpPr>
            <a:spLocks noGrp="1"/>
          </p:cNvSpPr>
          <p:nvPr>
            <p:ph idx="17"/>
          </p:nvPr>
        </p:nvSpPr>
        <p:spPr bwMode="gray">
          <a:xfrm>
            <a:off x="6208016" y="1691079"/>
            <a:ext cx="5661184" cy="1721199"/>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7" name="Text Placeholder 2"/>
          <p:cNvSpPr>
            <a:spLocks noGrp="1"/>
          </p:cNvSpPr>
          <p:nvPr>
            <p:ph idx="1"/>
          </p:nvPr>
        </p:nvSpPr>
        <p:spPr bwMode="gray">
          <a:xfrm>
            <a:off x="324000" y="1691079"/>
            <a:ext cx="5662800" cy="1721199"/>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2" name="Title 1"/>
          <p:cNvSpPr>
            <a:spLocks noGrp="1"/>
          </p:cNvSpPr>
          <p:nvPr>
            <p:ph type="title" hasCustomPrompt="1"/>
          </p:nvPr>
        </p:nvSpPr>
        <p:spPr/>
        <p:txBody>
          <a:bodyPr/>
          <a:lstStyle/>
          <a:p>
            <a:r>
              <a:rPr lang="en-US" noProof="0" dirty="0" smtClean="0"/>
              <a:t>&lt;Page title&gt;</a:t>
            </a:r>
            <a:endParaRPr lang="en-US" dirty="0"/>
          </a:p>
        </p:txBody>
      </p:sp>
      <p:sp>
        <p:nvSpPr>
          <p:cNvPr id="9" name="Picture Placeholder 4"/>
          <p:cNvSpPr>
            <a:spLocks noGrp="1"/>
          </p:cNvSpPr>
          <p:nvPr>
            <p:ph type="pic" sz="quarter" idx="15"/>
          </p:nvPr>
        </p:nvSpPr>
        <p:spPr bwMode="gray">
          <a:xfrm>
            <a:off x="324000" y="3574318"/>
            <a:ext cx="5662800" cy="2508804"/>
          </a:xfrm>
          <a:solidFill>
            <a:schemeClr val="bg1">
              <a:lumMod val="95000"/>
            </a:schemeClr>
          </a:solidFill>
        </p:spPr>
        <p:txBody>
          <a:bodyPr tIns="600113" anchor="t" anchorCtr="0"/>
          <a:lstStyle>
            <a:lvl1pPr algn="ctr">
              <a:defRPr b="0"/>
            </a:lvl1pPr>
          </a:lstStyle>
          <a:p>
            <a:r>
              <a:rPr lang="de-DE" smtClean="0"/>
              <a:t>Bild durch Klicken auf Symbol hinzufügen</a:t>
            </a:r>
            <a:endParaRPr lang="en-US" dirty="0"/>
          </a:p>
        </p:txBody>
      </p:sp>
      <p:sp>
        <p:nvSpPr>
          <p:cNvPr id="11" name="Picture Placeholder 4"/>
          <p:cNvSpPr>
            <a:spLocks noGrp="1"/>
          </p:cNvSpPr>
          <p:nvPr>
            <p:ph type="pic" sz="quarter" idx="16"/>
          </p:nvPr>
        </p:nvSpPr>
        <p:spPr bwMode="gray">
          <a:xfrm>
            <a:off x="6208016" y="3574318"/>
            <a:ext cx="5662800" cy="2508804"/>
          </a:xfrm>
          <a:solidFill>
            <a:schemeClr val="bg1">
              <a:lumMod val="95000"/>
            </a:schemeClr>
          </a:solidFill>
        </p:spPr>
        <p:txBody>
          <a:bodyPr tIns="600113" anchor="t" anchorCtr="0"/>
          <a:lstStyle>
            <a:lvl1pPr algn="ctr">
              <a:defRPr b="0"/>
            </a:lvl1pPr>
          </a:lstStyle>
          <a:p>
            <a:r>
              <a:rPr lang="de-DE" smtClean="0"/>
              <a:t>Bild durch Klicken auf Symbol hinzufügen</a:t>
            </a:r>
            <a:endParaRPr lang="en-US" dirty="0"/>
          </a:p>
        </p:txBody>
      </p:sp>
    </p:spTree>
    <p:extLst>
      <p:ext uri="{BB962C8B-B14F-4D97-AF65-F5344CB8AC3E}">
        <p14:creationId xmlns:p14="http://schemas.microsoft.com/office/powerpoint/2010/main" val="2720293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437" y="478741"/>
            <a:ext cx="1833518" cy="907200"/>
          </a:xfrm>
          <a:prstGeom prst="rect">
            <a:avLst/>
          </a:prstGeom>
        </p:spPr>
      </p:pic>
      <p:sp>
        <p:nvSpPr>
          <p:cNvPr id="8" name="Textfeld 7"/>
          <p:cNvSpPr txBox="1"/>
          <p:nvPr userDrawn="1"/>
        </p:nvSpPr>
        <p:spPr>
          <a:xfrm>
            <a:off x="324000" y="2061275"/>
            <a:ext cx="11545200" cy="923330"/>
          </a:xfrm>
          <a:prstGeom prst="rect">
            <a:avLst/>
          </a:prstGeom>
          <a:noFill/>
        </p:spPr>
        <p:txBody>
          <a:bodyPr wrap="square" lIns="0" tIns="0" rIns="0" bIns="0" rtlCol="0">
            <a:spAutoFit/>
          </a:bodyPr>
          <a:lstStyle/>
          <a:p>
            <a:pPr algn="ctr" fontAlgn="base">
              <a:spcBef>
                <a:spcPts val="600"/>
              </a:spcBef>
              <a:spcAft>
                <a:spcPct val="0"/>
              </a:spcAft>
              <a:buClr>
                <a:srgbClr val="F0AB00"/>
              </a:buClr>
              <a:buSzPct val="80000"/>
            </a:pPr>
            <a:r>
              <a:rPr lang="en-US" sz="6000" noProof="0" dirty="0" smtClean="0"/>
              <a:t>Thank</a:t>
            </a:r>
            <a:r>
              <a:rPr lang="en-US" sz="6000" baseline="0" noProof="0" dirty="0" smtClean="0"/>
              <a:t> you</a:t>
            </a:r>
            <a:r>
              <a:rPr lang="en-US" sz="6000" noProof="0" dirty="0" smtClean="0"/>
              <a:t>!</a:t>
            </a:r>
            <a:endParaRPr lang="en-US" sz="6000" kern="0" noProof="0" dirty="0" smtClean="0">
              <a:ea typeface="Arial Unicode MS" pitchFamily="34" charset="-128"/>
              <a:cs typeface="Arial Unicode MS" pitchFamily="34" charset="-128"/>
            </a:endParaRPr>
          </a:p>
        </p:txBody>
      </p:sp>
      <p:sp>
        <p:nvSpPr>
          <p:cNvPr id="9" name="Textplatzhalter 5"/>
          <p:cNvSpPr>
            <a:spLocks noGrp="1"/>
          </p:cNvSpPr>
          <p:nvPr>
            <p:ph type="body" sz="quarter" idx="10" hasCustomPrompt="1"/>
          </p:nvPr>
        </p:nvSpPr>
        <p:spPr>
          <a:xfrm>
            <a:off x="3925792" y="3659939"/>
            <a:ext cx="4341615" cy="2141713"/>
          </a:xfrm>
          <a:noFill/>
          <a:ln>
            <a:solidFill>
              <a:schemeClr val="accent1"/>
            </a:solidFill>
          </a:ln>
        </p:spPr>
        <p:txBody>
          <a:bodyPr lIns="108000" tIns="108000" rIns="108000" bIns="108000"/>
          <a:lstStyle>
            <a:lvl1pPr marL="0" indent="0" fontAlgn="base">
              <a:spcBef>
                <a:spcPts val="600"/>
              </a:spcBef>
              <a:spcAft>
                <a:spcPct val="0"/>
              </a:spcAft>
              <a:buClr>
                <a:srgbClr val="F0AB00"/>
              </a:buClr>
              <a:buSzPct val="80000"/>
              <a:buNone/>
              <a:defRPr sz="2400" b="1" baseline="0">
                <a:solidFill>
                  <a:schemeClr val="tx1"/>
                </a:solidFill>
              </a:defRPr>
            </a:lvl1pPr>
            <a:lvl2pPr marL="201600" indent="0">
              <a:buNone/>
              <a:defRPr/>
            </a:lvl2pPr>
            <a:lvl3pPr marL="324000" indent="0">
              <a:buNone/>
              <a:defRPr/>
            </a:lvl3pPr>
            <a:lvl4pPr marL="504000" indent="0">
              <a:buNone/>
              <a:defRPr/>
            </a:lvl4pPr>
            <a:lvl5pPr marL="361338" indent="0">
              <a:buNone/>
              <a:defRPr/>
            </a:lvl5pPr>
          </a:lstStyle>
          <a:p>
            <a:pPr lvl="0"/>
            <a:r>
              <a:rPr lang="en-US" noProof="0" dirty="0" smtClean="0"/>
              <a:t>Contact</a:t>
            </a:r>
          </a:p>
          <a:p>
            <a:pPr lvl="0"/>
            <a:endParaRPr lang="en-US" noProof="0" dirty="0" smtClean="0"/>
          </a:p>
          <a:p>
            <a:pPr fontAlgn="base">
              <a:spcBef>
                <a:spcPts val="600"/>
              </a:spcBef>
              <a:spcAft>
                <a:spcPct val="0"/>
              </a:spcAft>
              <a:buClr>
                <a:srgbClr val="F0AB00"/>
              </a:buClr>
              <a:buSzPct val="80000"/>
            </a:pPr>
            <a:r>
              <a:rPr lang="en-US" sz="1400" kern="0" noProof="0" dirty="0" smtClean="0">
                <a:ea typeface="Arial Unicode MS" pitchFamily="34" charset="-128"/>
                <a:cs typeface="Arial Unicode MS" pitchFamily="34" charset="-128"/>
              </a:rPr>
              <a:t> &lt;First name&gt; &lt;Last name&gt;</a:t>
            </a:r>
          </a:p>
          <a:p>
            <a:pPr fontAlgn="base">
              <a:spcBef>
                <a:spcPts val="600"/>
              </a:spcBef>
              <a:spcAft>
                <a:spcPct val="0"/>
              </a:spcAft>
              <a:buClr>
                <a:srgbClr val="F0AB00"/>
              </a:buClr>
              <a:buSzPct val="80000"/>
            </a:pPr>
            <a:r>
              <a:rPr lang="en-US" sz="1400" kern="0" baseline="0" noProof="0" dirty="0" smtClean="0">
                <a:ea typeface="Arial Unicode MS" pitchFamily="34" charset="-128"/>
                <a:cs typeface="Arial Unicode MS" pitchFamily="34" charset="-128"/>
              </a:rPr>
              <a:t> &lt;Position, Organization&gt;</a:t>
            </a:r>
          </a:p>
          <a:p>
            <a:pPr fontAlgn="base">
              <a:spcBef>
                <a:spcPts val="600"/>
              </a:spcBef>
              <a:spcAft>
                <a:spcPct val="0"/>
              </a:spcAft>
              <a:buClr>
                <a:srgbClr val="F0AB00"/>
              </a:buClr>
              <a:buSzPct val="80000"/>
            </a:pPr>
            <a:r>
              <a:rPr lang="en-US" sz="1400" kern="0" baseline="0" noProof="0" dirty="0" smtClean="0">
                <a:ea typeface="Arial Unicode MS" pitchFamily="34" charset="-128"/>
                <a:cs typeface="Arial Unicode MS" pitchFamily="34" charset="-128"/>
              </a:rPr>
              <a:t> &lt;Contact information&gt;</a:t>
            </a:r>
            <a:endParaRPr lang="en-US" sz="1800" kern="0" noProof="0" dirty="0" smtClean="0">
              <a:ea typeface="Arial Unicode MS" pitchFamily="34" charset="-128"/>
              <a:cs typeface="Arial Unicode MS" pitchFamily="34" charset="-128"/>
            </a:endParaRPr>
          </a:p>
          <a:p>
            <a:pPr lvl="0"/>
            <a:endParaRPr lang="en-US" noProof="0" dirty="0" smtClean="0"/>
          </a:p>
        </p:txBody>
      </p:sp>
    </p:spTree>
    <p:extLst>
      <p:ext uri="{BB962C8B-B14F-4D97-AF65-F5344CB8AC3E}">
        <p14:creationId xmlns:p14="http://schemas.microsoft.com/office/powerpoint/2010/main" val="1204744678"/>
      </p:ext>
    </p:extLst>
  </p:cSld>
  <p:clrMapOvr>
    <a:overrideClrMapping bg1="lt1" tx1="dk1" bg2="lt2" tx2="dk2" accent1="accent1" accent2="accent2" accent3="accent3" accent4="accent4" accent5="accent5" accent6="accent6" hlink="hlink" folHlink="folHlink"/>
  </p:clrMapOvr>
  <p:hf sldNum="0" hdr="0" ftr="0" dt="0"/>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uthors">
    <p:spTree>
      <p:nvGrpSpPr>
        <p:cNvPr id="1" name=""/>
        <p:cNvGrpSpPr/>
        <p:nvPr/>
      </p:nvGrpSpPr>
      <p:grpSpPr>
        <a:xfrm>
          <a:off x="0" y="0"/>
          <a:ext cx="0" cy="0"/>
          <a:chOff x="0" y="0"/>
          <a:chExt cx="0" cy="0"/>
        </a:xfrm>
      </p:grpSpPr>
      <p:sp>
        <p:nvSpPr>
          <p:cNvPr id="6" name="Text Placeholder 2"/>
          <p:cNvSpPr>
            <a:spLocks noGrp="1"/>
          </p:cNvSpPr>
          <p:nvPr>
            <p:ph idx="1"/>
          </p:nvPr>
        </p:nvSpPr>
        <p:spPr bwMode="gray">
          <a:xfrm>
            <a:off x="324000" y="1691079"/>
            <a:ext cx="11545200"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5" name="Textfeld 4"/>
          <p:cNvSpPr txBox="1"/>
          <p:nvPr userDrawn="1"/>
        </p:nvSpPr>
        <p:spPr>
          <a:xfrm>
            <a:off x="324000" y="324000"/>
            <a:ext cx="11545200" cy="759600"/>
          </a:xfrm>
          <a:prstGeom prst="rect">
            <a:avLst/>
          </a:prstGeom>
          <a:noFill/>
        </p:spPr>
        <p:txBody>
          <a:bodyPr wrap="square" lIns="0" tIns="0" rIns="0" bIns="0" rtlCol="0" anchor="ctr" anchorCtr="0">
            <a:noAutofit/>
          </a:bodyPr>
          <a:lstStyle/>
          <a:p>
            <a:pPr fontAlgn="base">
              <a:spcBef>
                <a:spcPts val="600"/>
              </a:spcBef>
              <a:spcAft>
                <a:spcPct val="0"/>
              </a:spcAft>
              <a:buClr>
                <a:srgbClr val="F0AB00"/>
              </a:buClr>
              <a:buSzPct val="80000"/>
            </a:pPr>
            <a:r>
              <a:rPr lang="en-US" sz="2400" b="1" kern="0" noProof="0" dirty="0" smtClean="0">
                <a:solidFill>
                  <a:schemeClr val="accent2"/>
                </a:solidFill>
                <a:latin typeface="+mj-lt"/>
                <a:ea typeface="Arial Unicode MS" pitchFamily="34" charset="-128"/>
                <a:cs typeface="Arial Unicode MS" pitchFamily="34" charset="-128"/>
              </a:rPr>
              <a:t>Authors</a:t>
            </a:r>
          </a:p>
        </p:txBody>
      </p:sp>
    </p:spTree>
    <p:extLst>
      <p:ext uri="{BB962C8B-B14F-4D97-AF65-F5344CB8AC3E}">
        <p14:creationId xmlns:p14="http://schemas.microsoft.com/office/powerpoint/2010/main" val="1787256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ources">
    <p:spTree>
      <p:nvGrpSpPr>
        <p:cNvPr id="1" name=""/>
        <p:cNvGrpSpPr/>
        <p:nvPr/>
      </p:nvGrpSpPr>
      <p:grpSpPr>
        <a:xfrm>
          <a:off x="0" y="0"/>
          <a:ext cx="0" cy="0"/>
          <a:chOff x="0" y="0"/>
          <a:chExt cx="0" cy="0"/>
        </a:xfrm>
      </p:grpSpPr>
      <p:sp>
        <p:nvSpPr>
          <p:cNvPr id="6" name="Text Placeholder 2"/>
          <p:cNvSpPr>
            <a:spLocks noGrp="1"/>
          </p:cNvSpPr>
          <p:nvPr>
            <p:ph idx="1" hasCustomPrompt="1"/>
          </p:nvPr>
        </p:nvSpPr>
        <p:spPr bwMode="gray">
          <a:xfrm>
            <a:off x="324000" y="1691079"/>
            <a:ext cx="11545200" cy="4392042"/>
          </a:xfrm>
          <a:prstGeom prst="rect">
            <a:avLst/>
          </a:prstGeom>
        </p:spPr>
        <p:txBody>
          <a:bodyPr vert="horz" lIns="0" tIns="0" rIns="0" bIns="0" rtlCol="0">
            <a:noAutofit/>
          </a:bodyPr>
          <a:lstStyle>
            <a:lvl1pPr>
              <a:buClr>
                <a:schemeClr val="bg1">
                  <a:lumMod val="65000"/>
                </a:schemeClr>
              </a:buClr>
              <a:defRPr sz="1600">
                <a:solidFill>
                  <a:schemeClr val="bg1">
                    <a:lumMod val="65000"/>
                  </a:schemeClr>
                </a:solidFill>
              </a:defRPr>
            </a:lvl1pPr>
          </a:lstStyle>
          <a:p>
            <a:pPr lvl="0"/>
            <a:r>
              <a:rPr lang="en-US" noProof="0" dirty="0" smtClean="0"/>
              <a:t>&lt;level 1&gt;</a:t>
            </a:r>
          </a:p>
        </p:txBody>
      </p:sp>
      <p:sp>
        <p:nvSpPr>
          <p:cNvPr id="5" name="Textfeld 4"/>
          <p:cNvSpPr txBox="1"/>
          <p:nvPr userDrawn="1"/>
        </p:nvSpPr>
        <p:spPr>
          <a:xfrm>
            <a:off x="324000" y="324000"/>
            <a:ext cx="11545200" cy="759600"/>
          </a:xfrm>
          <a:prstGeom prst="rect">
            <a:avLst/>
          </a:prstGeom>
          <a:noFill/>
        </p:spPr>
        <p:txBody>
          <a:bodyPr wrap="square" lIns="0" tIns="0" rIns="0" bIns="0" rtlCol="0" anchor="ctr" anchorCtr="0">
            <a:noAutofit/>
          </a:bodyPr>
          <a:lstStyle/>
          <a:p>
            <a:pPr fontAlgn="base">
              <a:spcBef>
                <a:spcPts val="600"/>
              </a:spcBef>
              <a:spcAft>
                <a:spcPct val="0"/>
              </a:spcAft>
              <a:buClr>
                <a:srgbClr val="F0AB00"/>
              </a:buClr>
              <a:buSzPct val="80000"/>
            </a:pPr>
            <a:r>
              <a:rPr lang="en-US" sz="2400" b="1" kern="0" noProof="0" dirty="0" smtClean="0">
                <a:solidFill>
                  <a:schemeClr val="accent2"/>
                </a:solidFill>
                <a:latin typeface="+mj-lt"/>
                <a:ea typeface="Arial Unicode MS" pitchFamily="34" charset="-128"/>
                <a:cs typeface="Arial Unicode MS" pitchFamily="34" charset="-128"/>
              </a:rPr>
              <a:t>Sources</a:t>
            </a:r>
          </a:p>
        </p:txBody>
      </p:sp>
    </p:spTree>
    <p:extLst>
      <p:ext uri="{BB962C8B-B14F-4D97-AF65-F5344CB8AC3E}">
        <p14:creationId xmlns:p14="http://schemas.microsoft.com/office/powerpoint/2010/main" val="3879883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urriculum information">
    <p:spTree>
      <p:nvGrpSpPr>
        <p:cNvPr id="1" name=""/>
        <p:cNvGrpSpPr/>
        <p:nvPr/>
      </p:nvGrpSpPr>
      <p:grpSpPr>
        <a:xfrm>
          <a:off x="0" y="0"/>
          <a:ext cx="0" cy="0"/>
          <a:chOff x="0" y="0"/>
          <a:chExt cx="0" cy="0"/>
        </a:xfrm>
      </p:grpSpPr>
      <p:sp>
        <p:nvSpPr>
          <p:cNvPr id="5" name="Textfeld 4"/>
          <p:cNvSpPr txBox="1"/>
          <p:nvPr userDrawn="1"/>
        </p:nvSpPr>
        <p:spPr>
          <a:xfrm>
            <a:off x="324000" y="324000"/>
            <a:ext cx="11545200" cy="759600"/>
          </a:xfrm>
          <a:prstGeom prst="rect">
            <a:avLst/>
          </a:prstGeom>
          <a:noFill/>
        </p:spPr>
        <p:txBody>
          <a:bodyPr wrap="square" lIns="0" tIns="0" rIns="0" bIns="0" rtlCol="0" anchor="ctr" anchorCtr="0">
            <a:noAutofit/>
          </a:bodyPr>
          <a:lstStyle/>
          <a:p>
            <a:pPr fontAlgn="base">
              <a:spcBef>
                <a:spcPts val="600"/>
              </a:spcBef>
              <a:spcAft>
                <a:spcPct val="0"/>
              </a:spcAft>
              <a:buClr>
                <a:srgbClr val="F0AB00"/>
              </a:buClr>
              <a:buSzPct val="80000"/>
            </a:pPr>
            <a:r>
              <a:rPr lang="en-US" sz="2400" b="1" kern="0" noProof="0" dirty="0" smtClean="0">
                <a:solidFill>
                  <a:schemeClr val="accent2"/>
                </a:solidFill>
                <a:latin typeface="Arial"/>
                <a:ea typeface="Arial Unicode MS" pitchFamily="34" charset="-128"/>
                <a:cs typeface="Arial Unicode MS" pitchFamily="34" charset="-128"/>
              </a:rPr>
              <a:t>Teaching material - Information</a:t>
            </a:r>
          </a:p>
        </p:txBody>
      </p:sp>
      <p:sp>
        <p:nvSpPr>
          <p:cNvPr id="6" name="Textplatzhalter 21"/>
          <p:cNvSpPr>
            <a:spLocks noGrp="1"/>
          </p:cNvSpPr>
          <p:nvPr>
            <p:ph type="body" sz="quarter" idx="15" hasCustomPrompt="1"/>
          </p:nvPr>
        </p:nvSpPr>
        <p:spPr>
          <a:xfrm>
            <a:off x="2038856" y="2624439"/>
            <a:ext cx="9830344" cy="362391"/>
          </a:xfrm>
          <a:prstGeom prst="rect">
            <a:avLst/>
          </a:prstGeom>
        </p:spPr>
        <p:txBody>
          <a:bodyPr anchor="t" anchorCtr="0"/>
          <a:lstStyle>
            <a:lvl1pPr marL="266400" indent="-194400">
              <a:lnSpc>
                <a:spcPct val="100000"/>
              </a:lnSpc>
              <a:spcBef>
                <a:spcPts val="0"/>
              </a:spcBef>
              <a:spcAft>
                <a:spcPts val="0"/>
              </a:spcAft>
              <a:buClr>
                <a:schemeClr val="bg1">
                  <a:lumMod val="65000"/>
                </a:schemeClr>
              </a:buClr>
              <a:buSzPct val="100000"/>
              <a:buFont typeface="Wingdings" panose="05000000000000000000" pitchFamily="2" charset="2"/>
              <a:buChar char="§"/>
              <a:defRPr sz="18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de-DE" noProof="0" dirty="0" smtClean="0"/>
              <a:t>&lt;3.1 (</a:t>
            </a:r>
            <a:r>
              <a:rPr lang="de-DE" noProof="0" dirty="0" err="1" smtClean="0"/>
              <a:t>July</a:t>
            </a:r>
            <a:r>
              <a:rPr lang="de-DE" noProof="0" dirty="0" smtClean="0"/>
              <a:t> 2017)&gt;</a:t>
            </a:r>
          </a:p>
        </p:txBody>
      </p:sp>
      <p:grpSp>
        <p:nvGrpSpPr>
          <p:cNvPr id="7" name="Gruppieren 6"/>
          <p:cNvGrpSpPr/>
          <p:nvPr userDrawn="1"/>
        </p:nvGrpSpPr>
        <p:grpSpPr>
          <a:xfrm>
            <a:off x="1951753" y="1927906"/>
            <a:ext cx="9917447" cy="500901"/>
            <a:chOff x="1108399" y="1396713"/>
            <a:chExt cx="7030682" cy="404566"/>
          </a:xfrm>
        </p:grpSpPr>
        <p:sp>
          <p:nvSpPr>
            <p:cNvPr id="8" name="Rectangle 10"/>
            <p:cNvSpPr/>
            <p:nvPr userDrawn="1"/>
          </p:nvSpPr>
          <p:spPr>
            <a:xfrm>
              <a:off x="1108399" y="1396713"/>
              <a:ext cx="3835401" cy="298157"/>
            </a:xfrm>
            <a:prstGeom prst="rect">
              <a:avLst/>
            </a:prstGeom>
          </p:spPr>
          <p:txBody>
            <a:bodyPr wrap="square" lIns="91302" tIns="45630" rIns="91302" bIns="45630">
              <a:spAutoFit/>
            </a:bodyPr>
            <a:lstStyle/>
            <a:p>
              <a:r>
                <a:rPr lang="en-US" sz="1800" b="1" kern="1200" noProof="0" dirty="0" smtClean="0">
                  <a:solidFill>
                    <a:schemeClr val="tx1"/>
                  </a:solidFill>
                  <a:latin typeface="Arial"/>
                  <a:ea typeface="+mn-ea"/>
                  <a:cs typeface="+mn-cs"/>
                </a:rPr>
                <a:t>Teaching</a:t>
              </a:r>
              <a:r>
                <a:rPr lang="en-US" sz="1800" b="1" kern="1200" baseline="0" noProof="0" dirty="0" smtClean="0">
                  <a:solidFill>
                    <a:schemeClr val="tx1"/>
                  </a:solidFill>
                  <a:latin typeface="Arial"/>
                  <a:ea typeface="+mn-ea"/>
                  <a:cs typeface="+mn-cs"/>
                </a:rPr>
                <a:t> </a:t>
              </a:r>
              <a:r>
                <a:rPr lang="en-US" sz="1800" b="1" kern="1200" noProof="0" dirty="0" smtClean="0">
                  <a:solidFill>
                    <a:schemeClr val="tx1"/>
                  </a:solidFill>
                  <a:latin typeface="Arial"/>
                  <a:ea typeface="+mn-ea"/>
                  <a:cs typeface="+mn-cs"/>
                </a:rPr>
                <a:t>material </a:t>
              </a:r>
              <a:r>
                <a:rPr lang="en-US" sz="1800" b="1" kern="1200" baseline="0" noProof="0" dirty="0" smtClean="0">
                  <a:solidFill>
                    <a:schemeClr val="tx1"/>
                  </a:solidFill>
                  <a:latin typeface="Arial"/>
                  <a:ea typeface="+mn-ea"/>
                  <a:cs typeface="+mn-cs"/>
                </a:rPr>
                <a:t>- Version</a:t>
              </a:r>
              <a:endParaRPr lang="en-US" sz="1200" b="1" kern="1200" noProof="0" dirty="0">
                <a:solidFill>
                  <a:schemeClr val="tx1"/>
                </a:solidFill>
                <a:latin typeface="Arial"/>
                <a:ea typeface="+mn-ea"/>
                <a:cs typeface="+mn-cs"/>
              </a:endParaRPr>
            </a:p>
          </p:txBody>
        </p:sp>
        <p:cxnSp>
          <p:nvCxnSpPr>
            <p:cNvPr id="9" name="Straight Connector 12"/>
            <p:cNvCxnSpPr/>
            <p:nvPr userDrawn="1"/>
          </p:nvCxnSpPr>
          <p:spPr>
            <a:xfrm flipV="1">
              <a:off x="1197563" y="1776441"/>
              <a:ext cx="6941518" cy="24838"/>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0" name="Gruppieren 9"/>
          <p:cNvGrpSpPr/>
          <p:nvPr userDrawn="1"/>
        </p:nvGrpSpPr>
        <p:grpSpPr>
          <a:xfrm>
            <a:off x="324000" y="1499007"/>
            <a:ext cx="1299974" cy="1299976"/>
            <a:chOff x="352676" y="1326706"/>
            <a:chExt cx="765542" cy="765543"/>
          </a:xfrm>
        </p:grpSpPr>
        <p:sp>
          <p:nvSpPr>
            <p:cNvPr id="11" name="Donut 11"/>
            <p:cNvSpPr/>
            <p:nvPr userDrawn="1"/>
          </p:nvSpPr>
          <p:spPr bwMode="gray">
            <a:xfrm>
              <a:off x="352676" y="1326706"/>
              <a:ext cx="765542" cy="765543"/>
            </a:xfrm>
            <a:prstGeom prst="donut">
              <a:avLst>
                <a:gd name="adj" fmla="val 5979"/>
              </a:avLst>
            </a:prstGeom>
            <a:solidFill>
              <a:schemeClr val="accent1"/>
            </a:solidFill>
            <a:ln w="6350" algn="ctr">
              <a:solidFill>
                <a:schemeClr val="accent1"/>
              </a:solidFill>
              <a:miter lim="800000"/>
              <a:headEnd/>
              <a:tailEnd/>
            </a:ln>
          </p:spPr>
          <p:txBody>
            <a:bodyPr lIns="89863" tIns="71908" rIns="89863" bIns="71908" rtlCol="0" anchor="ctr"/>
            <a:lstStyle/>
            <a:p>
              <a:pPr algn="ctr" defTabSz="913003" fontAlgn="base">
                <a:spcBef>
                  <a:spcPct val="50000"/>
                </a:spcBef>
                <a:spcAft>
                  <a:spcPct val="0"/>
                </a:spcAft>
                <a:buClr>
                  <a:srgbClr val="F0AB00"/>
                </a:buClr>
                <a:buSzPct val="80000"/>
              </a:pPr>
              <a:endParaRPr lang="de-DE" sz="2000" kern="0">
                <a:ea typeface="Arial Unicode MS" pitchFamily="34" charset="-128"/>
                <a:cs typeface="Arial Unicode MS" pitchFamily="34" charset="-128"/>
              </a:endParaRPr>
            </a:p>
          </p:txBody>
        </p:sp>
        <p:grpSp>
          <p:nvGrpSpPr>
            <p:cNvPr id="12" name="Gruppieren 11"/>
            <p:cNvGrpSpPr/>
            <p:nvPr userDrawn="1"/>
          </p:nvGrpSpPr>
          <p:grpSpPr>
            <a:xfrm>
              <a:off x="545702" y="1435466"/>
              <a:ext cx="403112" cy="511295"/>
              <a:chOff x="7057115" y="1361724"/>
              <a:chExt cx="403112" cy="511295"/>
            </a:xfrm>
          </p:grpSpPr>
          <p:sp>
            <p:nvSpPr>
              <p:cNvPr id="13" name="Gefaltete Ecke 12"/>
              <p:cNvSpPr/>
              <p:nvPr/>
            </p:nvSpPr>
            <p:spPr bwMode="gray">
              <a:xfrm rot="10800000" flipH="1">
                <a:off x="7150511" y="1361724"/>
                <a:ext cx="309716" cy="420330"/>
              </a:xfrm>
              <a:prstGeom prst="foldedCorner">
                <a:avLst>
                  <a:gd name="adj" fmla="val 38333"/>
                </a:avLst>
              </a:prstGeom>
              <a:solidFill>
                <a:schemeClr val="tx1">
                  <a:lumMod val="65000"/>
                  <a:lumOff val="35000"/>
                </a:schemeClr>
              </a:solidFill>
              <a:ln w="635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smtClean="0">
                  <a:ln>
                    <a:noFill/>
                  </a:ln>
                  <a:effectLst/>
                  <a:uLnTx/>
                  <a:uFillTx/>
                  <a:ea typeface="Arial Unicode MS" pitchFamily="34" charset="-128"/>
                  <a:cs typeface="Arial Unicode MS" pitchFamily="34" charset="-128"/>
                </a:endParaRPr>
              </a:p>
            </p:txBody>
          </p:sp>
          <p:sp>
            <p:nvSpPr>
              <p:cNvPr id="14" name="Gefaltete Ecke 13"/>
              <p:cNvSpPr/>
              <p:nvPr/>
            </p:nvSpPr>
            <p:spPr bwMode="gray">
              <a:xfrm rot="10800000" flipH="1">
                <a:off x="7103823" y="1410891"/>
                <a:ext cx="309716" cy="420330"/>
              </a:xfrm>
              <a:prstGeom prst="foldedCorner">
                <a:avLst>
                  <a:gd name="adj" fmla="val 38333"/>
                </a:avLst>
              </a:prstGeom>
              <a:solidFill>
                <a:schemeClr val="tx1">
                  <a:lumMod val="65000"/>
                  <a:lumOff val="35000"/>
                </a:schemeClr>
              </a:solidFill>
              <a:ln w="635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smtClean="0">
                  <a:ln>
                    <a:noFill/>
                  </a:ln>
                  <a:effectLst/>
                  <a:uLnTx/>
                  <a:uFillTx/>
                  <a:ea typeface="Arial Unicode MS" pitchFamily="34" charset="-128"/>
                  <a:cs typeface="Arial Unicode MS" pitchFamily="34" charset="-128"/>
                </a:endParaRPr>
              </a:p>
            </p:txBody>
          </p:sp>
          <p:grpSp>
            <p:nvGrpSpPr>
              <p:cNvPr id="15" name="Gruppieren 33"/>
              <p:cNvGrpSpPr/>
              <p:nvPr/>
            </p:nvGrpSpPr>
            <p:grpSpPr>
              <a:xfrm>
                <a:off x="7057115" y="1452689"/>
                <a:ext cx="309716" cy="420330"/>
                <a:chOff x="589936" y="2809567"/>
                <a:chExt cx="309716" cy="420330"/>
              </a:xfrm>
            </p:grpSpPr>
            <p:sp>
              <p:nvSpPr>
                <p:cNvPr id="16" name="Gefaltete Ecke 15"/>
                <p:cNvSpPr/>
                <p:nvPr/>
              </p:nvSpPr>
              <p:spPr bwMode="gray">
                <a:xfrm rot="10800000" flipH="1">
                  <a:off x="589936" y="2809567"/>
                  <a:ext cx="309716" cy="420330"/>
                </a:xfrm>
                <a:prstGeom prst="foldedCorner">
                  <a:avLst>
                    <a:gd name="adj" fmla="val 38333"/>
                  </a:avLst>
                </a:prstGeom>
                <a:solidFill>
                  <a:schemeClr val="tx1">
                    <a:lumMod val="65000"/>
                    <a:lumOff val="35000"/>
                  </a:schemeClr>
                </a:solidFill>
                <a:ln w="635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smtClean="0">
                    <a:ln>
                      <a:noFill/>
                    </a:ln>
                    <a:effectLst/>
                    <a:uLnTx/>
                    <a:uFillTx/>
                    <a:ea typeface="Arial Unicode MS" pitchFamily="34" charset="-128"/>
                    <a:cs typeface="Arial Unicode MS" pitchFamily="34" charset="-128"/>
                  </a:endParaRPr>
                </a:p>
              </p:txBody>
            </p:sp>
            <p:sp>
              <p:nvSpPr>
                <p:cNvPr id="17" name="Textfeld 16"/>
                <p:cNvSpPr txBox="1"/>
                <p:nvPr/>
              </p:nvSpPr>
              <p:spPr>
                <a:xfrm>
                  <a:off x="697006" y="2861855"/>
                  <a:ext cx="94496" cy="326244"/>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de-DE" sz="3600" i="1" kern="0" dirty="0" smtClean="0">
                      <a:solidFill>
                        <a:schemeClr val="bg1"/>
                      </a:solidFill>
                      <a:latin typeface="Angsana New" pitchFamily="18" charset="-34"/>
                      <a:ea typeface="Arial Unicode MS" pitchFamily="34" charset="-128"/>
                      <a:cs typeface="Angsana New" pitchFamily="18" charset="-34"/>
                    </a:rPr>
                    <a:t>i</a:t>
                  </a:r>
                </a:p>
              </p:txBody>
            </p:sp>
          </p:grpSp>
        </p:grpSp>
      </p:grpSp>
      <p:sp>
        <p:nvSpPr>
          <p:cNvPr id="18" name="Textplatzhalter 21"/>
          <p:cNvSpPr>
            <a:spLocks noGrp="1"/>
          </p:cNvSpPr>
          <p:nvPr>
            <p:ph type="body" sz="quarter" idx="12" hasCustomPrompt="1"/>
          </p:nvPr>
        </p:nvSpPr>
        <p:spPr>
          <a:xfrm>
            <a:off x="2327108" y="3552319"/>
            <a:ext cx="9542092" cy="530990"/>
          </a:xfrm>
          <a:prstGeom prst="rect">
            <a:avLst/>
          </a:prstGeom>
        </p:spPr>
        <p:txBody>
          <a:bodyPr/>
          <a:lstStyle>
            <a:lvl1pPr marL="214298" indent="-214298">
              <a:lnSpc>
                <a:spcPct val="100000"/>
              </a:lnSpc>
              <a:spcBef>
                <a:spcPts val="0"/>
              </a:spcBef>
              <a:spcAft>
                <a:spcPts val="0"/>
              </a:spcAft>
              <a:buClr>
                <a:schemeClr val="bg1">
                  <a:lumMod val="65000"/>
                </a:schemeClr>
              </a:buClr>
              <a:buSzPct val="100000"/>
              <a:buFont typeface="Arial" panose="020B0604020202020204" pitchFamily="34" charset="0"/>
              <a:buChar char="•"/>
              <a:defRPr sz="16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en-US" dirty="0" smtClean="0"/>
              <a:t>&lt;server-side&gt;</a:t>
            </a:r>
          </a:p>
          <a:p>
            <a:pPr lvl="0"/>
            <a:r>
              <a:rPr lang="en-US" dirty="0" smtClean="0"/>
              <a:t>&lt;client-side&gt;</a:t>
            </a:r>
            <a:endParaRPr lang="de-DE" dirty="0"/>
          </a:p>
        </p:txBody>
      </p:sp>
      <p:sp>
        <p:nvSpPr>
          <p:cNvPr id="19" name="Textfeld 18"/>
          <p:cNvSpPr txBox="1"/>
          <p:nvPr userDrawn="1"/>
        </p:nvSpPr>
        <p:spPr>
          <a:xfrm>
            <a:off x="2041112" y="3250331"/>
            <a:ext cx="9828088" cy="336918"/>
          </a:xfrm>
          <a:prstGeom prst="rect">
            <a:avLst/>
          </a:prstGeom>
          <a:noFill/>
        </p:spPr>
        <p:txBody>
          <a:bodyPr wrap="none" lIns="0" tIns="0" rIns="0" bIns="0" rtlCol="0" anchor="t" anchorCtr="0">
            <a:noAutofit/>
          </a:bodyPr>
          <a:lstStyle/>
          <a:p>
            <a:pPr marL="265490" indent="-195248" fontAlgn="base">
              <a:spcBef>
                <a:spcPct val="50000"/>
              </a:spcBef>
              <a:spcAft>
                <a:spcPct val="0"/>
              </a:spcAft>
              <a:buClr>
                <a:schemeClr val="bg1">
                  <a:lumMod val="65000"/>
                </a:schemeClr>
              </a:buClr>
              <a:buSzPct val="100000"/>
              <a:buFont typeface="Wingdings" panose="05000000000000000000" pitchFamily="2" charset="2"/>
              <a:buChar char="§"/>
            </a:pPr>
            <a:r>
              <a:rPr lang="en-US" sz="1800" b="0" kern="1200" baseline="0" noProof="0" dirty="0" smtClean="0">
                <a:solidFill>
                  <a:schemeClr val="tx1"/>
                </a:solidFill>
                <a:latin typeface="Arial"/>
                <a:ea typeface="+mn-ea"/>
                <a:cs typeface="+mn-cs"/>
              </a:rPr>
              <a:t>Software used</a:t>
            </a:r>
          </a:p>
        </p:txBody>
      </p:sp>
      <p:sp>
        <p:nvSpPr>
          <p:cNvPr id="20" name="Textfeld 19"/>
          <p:cNvSpPr txBox="1"/>
          <p:nvPr userDrawn="1"/>
        </p:nvSpPr>
        <p:spPr>
          <a:xfrm>
            <a:off x="2043658" y="5176323"/>
            <a:ext cx="9825542" cy="336918"/>
          </a:xfrm>
          <a:prstGeom prst="rect">
            <a:avLst/>
          </a:prstGeom>
          <a:noFill/>
        </p:spPr>
        <p:txBody>
          <a:bodyPr wrap="none" lIns="0" tIns="0" rIns="0" bIns="0" rtlCol="0" anchor="t" anchorCtr="0">
            <a:noAutofit/>
          </a:bodyPr>
          <a:lstStyle/>
          <a:p>
            <a:pPr marL="265490" indent="-195248" fontAlgn="base">
              <a:spcBef>
                <a:spcPct val="50000"/>
              </a:spcBef>
              <a:spcAft>
                <a:spcPct val="0"/>
              </a:spcAft>
              <a:buClr>
                <a:schemeClr val="bg1">
                  <a:lumMod val="65000"/>
                </a:schemeClr>
              </a:buClr>
              <a:buSzPct val="100000"/>
              <a:buFont typeface="Wingdings" panose="05000000000000000000" pitchFamily="2" charset="2"/>
              <a:buChar char="§"/>
            </a:pPr>
            <a:r>
              <a:rPr lang="en-US" sz="1800" b="0" kern="1200" baseline="0" noProof="0" dirty="0" smtClean="0">
                <a:solidFill>
                  <a:schemeClr val="tx1"/>
                </a:solidFill>
                <a:latin typeface="Arial"/>
                <a:ea typeface="+mn-ea"/>
                <a:cs typeface="+mn-cs"/>
              </a:rPr>
              <a:t>Prerequisites</a:t>
            </a:r>
            <a:endParaRPr lang="de-DE" sz="1800" b="0" kern="1200" baseline="0" noProof="0" dirty="0" smtClean="0">
              <a:solidFill>
                <a:schemeClr val="tx1"/>
              </a:solidFill>
              <a:latin typeface="+mn-lt"/>
              <a:ea typeface="+mn-ea"/>
              <a:cs typeface="+mn-cs"/>
            </a:endParaRPr>
          </a:p>
        </p:txBody>
      </p:sp>
      <p:sp>
        <p:nvSpPr>
          <p:cNvPr id="21" name="Textplatzhalter 21"/>
          <p:cNvSpPr>
            <a:spLocks noGrp="1"/>
          </p:cNvSpPr>
          <p:nvPr>
            <p:ph type="body" sz="quarter" idx="13" hasCustomPrompt="1"/>
          </p:nvPr>
        </p:nvSpPr>
        <p:spPr>
          <a:xfrm>
            <a:off x="2327107" y="5489073"/>
            <a:ext cx="9542093" cy="530990"/>
          </a:xfrm>
          <a:prstGeom prst="rect">
            <a:avLst/>
          </a:prstGeom>
        </p:spPr>
        <p:txBody>
          <a:bodyPr/>
          <a:lstStyle>
            <a:lvl1pPr marL="285750" indent="-285750">
              <a:lnSpc>
                <a:spcPct val="100000"/>
              </a:lnSpc>
              <a:spcBef>
                <a:spcPts val="0"/>
              </a:spcBef>
              <a:spcAft>
                <a:spcPts val="0"/>
              </a:spcAft>
              <a:buClr>
                <a:schemeClr val="bg1">
                  <a:lumMod val="65000"/>
                </a:schemeClr>
              </a:buClr>
              <a:buSzPct val="100000"/>
              <a:buFont typeface="Arial" panose="020B0604020202020204" pitchFamily="34" charset="0"/>
              <a:buChar char="•"/>
              <a:defRPr sz="16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en-US" dirty="0" smtClean="0"/>
              <a:t>&lt;curricula&gt;</a:t>
            </a:r>
          </a:p>
          <a:p>
            <a:pPr lvl="0"/>
            <a:r>
              <a:rPr lang="en-US" dirty="0" smtClean="0"/>
              <a:t>&lt;other prerequisites&gt;</a:t>
            </a:r>
            <a:endParaRPr lang="de-DE" dirty="0" smtClean="0"/>
          </a:p>
        </p:txBody>
      </p:sp>
      <p:sp>
        <p:nvSpPr>
          <p:cNvPr id="22" name="Textfeld 21"/>
          <p:cNvSpPr txBox="1"/>
          <p:nvPr userDrawn="1"/>
        </p:nvSpPr>
        <p:spPr>
          <a:xfrm>
            <a:off x="2046605" y="4184140"/>
            <a:ext cx="9828088" cy="336918"/>
          </a:xfrm>
          <a:prstGeom prst="rect">
            <a:avLst/>
          </a:prstGeom>
          <a:noFill/>
        </p:spPr>
        <p:txBody>
          <a:bodyPr wrap="none" lIns="0" tIns="0" rIns="0" bIns="0" rtlCol="0" anchor="t" anchorCtr="0">
            <a:noAutofit/>
          </a:bodyPr>
          <a:lstStyle/>
          <a:p>
            <a:pPr marL="265490" indent="-195248" fontAlgn="base">
              <a:spcBef>
                <a:spcPct val="50000"/>
              </a:spcBef>
              <a:spcAft>
                <a:spcPct val="0"/>
              </a:spcAft>
              <a:buClr>
                <a:schemeClr val="bg1">
                  <a:lumMod val="65000"/>
                </a:schemeClr>
              </a:buClr>
              <a:buSzPct val="100000"/>
              <a:buFont typeface="Wingdings" panose="05000000000000000000" pitchFamily="2" charset="2"/>
              <a:buChar char="§"/>
            </a:pPr>
            <a:r>
              <a:rPr lang="de-DE" sz="1800" b="0" kern="1200" baseline="0" noProof="0" dirty="0" smtClean="0">
                <a:solidFill>
                  <a:schemeClr val="tx1"/>
                </a:solidFill>
                <a:latin typeface="+mn-lt"/>
                <a:ea typeface="+mn-ea"/>
                <a:cs typeface="+mn-cs"/>
              </a:rPr>
              <a:t>Model</a:t>
            </a:r>
          </a:p>
        </p:txBody>
      </p:sp>
      <p:sp>
        <p:nvSpPr>
          <p:cNvPr id="23" name="Textplatzhalter 21"/>
          <p:cNvSpPr>
            <a:spLocks noGrp="1"/>
          </p:cNvSpPr>
          <p:nvPr>
            <p:ph type="body" sz="quarter" idx="16" hasCustomPrompt="1"/>
          </p:nvPr>
        </p:nvSpPr>
        <p:spPr>
          <a:xfrm>
            <a:off x="2327108" y="4583195"/>
            <a:ext cx="9542092" cy="530990"/>
          </a:xfrm>
          <a:prstGeom prst="rect">
            <a:avLst/>
          </a:prstGeom>
        </p:spPr>
        <p:txBody>
          <a:bodyPr/>
          <a:lstStyle>
            <a:lvl1pPr marL="214298" indent="-214298">
              <a:lnSpc>
                <a:spcPct val="100000"/>
              </a:lnSpc>
              <a:spcBef>
                <a:spcPts val="0"/>
              </a:spcBef>
              <a:spcAft>
                <a:spcPts val="0"/>
              </a:spcAft>
              <a:buClr>
                <a:schemeClr val="bg1">
                  <a:lumMod val="65000"/>
                </a:schemeClr>
              </a:buClr>
              <a:buSzPct val="100000"/>
              <a:buFont typeface="Arial" panose="020B0604020202020204" pitchFamily="34" charset="0"/>
              <a:buChar char="•"/>
              <a:defRPr sz="16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de-DE" noProof="0" dirty="0" smtClean="0"/>
              <a:t>&lt;</a:t>
            </a:r>
            <a:r>
              <a:rPr lang="de-DE" noProof="0" dirty="0" err="1" smtClean="0"/>
              <a:t>server</a:t>
            </a:r>
            <a:r>
              <a:rPr lang="de-DE" noProof="0" dirty="0" smtClean="0"/>
              <a:t>&gt;</a:t>
            </a:r>
          </a:p>
        </p:txBody>
      </p:sp>
    </p:spTree>
    <p:extLst>
      <p:ext uri="{BB962C8B-B14F-4D97-AF65-F5344CB8AC3E}">
        <p14:creationId xmlns:p14="http://schemas.microsoft.com/office/powerpoint/2010/main" val="42846135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with picture - two lines">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bwMode="gray">
          <a:xfrm>
            <a:off x="324000" y="0"/>
            <a:ext cx="11545200" cy="2160000"/>
          </a:xfrm>
          <a:prstGeom prst="rect">
            <a:avLst/>
          </a:prstGeom>
          <a:solidFill>
            <a:schemeClr val="bg1">
              <a:alpha val="75000"/>
            </a:schemeClr>
          </a:solidFill>
          <a:ln w="6350" algn="ctr">
            <a:noFill/>
            <a:miter lim="800000"/>
            <a:headEnd/>
            <a:tailEnd/>
          </a:ln>
        </p:spPr>
        <p:txBody>
          <a:bodyPr lIns="107163" tIns="85730" rIns="107163" bIns="85730" rtlCol="0" anchor="b" anchorCtr="0"/>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67999" y="1539177"/>
            <a:ext cx="10620000" cy="553998"/>
          </a:xfrm>
        </p:spPr>
        <p:txBody>
          <a:bodyPr anchor="b" anchorCtr="0">
            <a:sp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18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smtClean="0"/>
              <a:t>&lt;First Name&gt; &lt;Last name&gt;, &lt;Organization&gt; (delete if not needed)</a:t>
            </a:r>
            <a:br>
              <a:rPr lang="en-US" dirty="0" smtClean="0"/>
            </a:br>
            <a:r>
              <a:rPr lang="en-US" dirty="0" smtClean="0"/>
              <a:t>&lt;Month&gt; &lt;Day&gt;, &lt;Year&gt;</a:t>
            </a:r>
          </a:p>
        </p:txBody>
      </p:sp>
      <p:sp>
        <p:nvSpPr>
          <p:cNvPr id="9" name="Title 1"/>
          <p:cNvSpPr>
            <a:spLocks noGrp="1"/>
          </p:cNvSpPr>
          <p:nvPr>
            <p:ph type="ctrTitle" hasCustomPrompt="1"/>
          </p:nvPr>
        </p:nvSpPr>
        <p:spPr bwMode="gray">
          <a:xfrm>
            <a:off x="467999" y="324075"/>
            <a:ext cx="10620000" cy="1107996"/>
          </a:xfrm>
        </p:spPr>
        <p:txBody>
          <a:bodyPr anchor="t" anchorCtr="0">
            <a:noAutofit/>
          </a:bodyPr>
          <a:lstStyle>
            <a:lvl1pPr>
              <a:defRPr sz="3600">
                <a:solidFill>
                  <a:sysClr val="windowText" lastClr="000000"/>
                </a:solidFill>
                <a:latin typeface="+mj-lt"/>
              </a:defRPr>
            </a:lvl1pPr>
          </a:lstStyle>
          <a:p>
            <a:r>
              <a:rPr lang="en-US" sz="3600" dirty="0" smtClean="0"/>
              <a:t>Alternate Presentation Title</a:t>
            </a:r>
            <a:br>
              <a:rPr lang="en-US" sz="3600" dirty="0" smtClean="0"/>
            </a:br>
            <a:r>
              <a:rPr lang="en-US" sz="3600" dirty="0" smtClean="0"/>
              <a:t>Breaks to Two Lines</a:t>
            </a:r>
            <a:endParaRPr lang="en-US" dirty="0"/>
          </a:p>
        </p:txBody>
      </p:sp>
      <p:sp>
        <p:nvSpPr>
          <p:cNvPr id="12" name="TextBox 11"/>
          <p:cNvSpPr txBox="1"/>
          <p:nvPr/>
        </p:nvSpPr>
        <p:spPr>
          <a:xfrm rot="21360000">
            <a:off x="4212456" y="3628659"/>
            <a:ext cx="3770263" cy="276999"/>
          </a:xfrm>
          <a:prstGeom prst="rect">
            <a:avLst/>
          </a:prstGeom>
          <a:noFill/>
        </p:spPr>
        <p:txBody>
          <a:bodyPr wrap="none" lIns="0" tIns="0" rIns="0" bIns="0"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50000"/>
              </a:spcBef>
              <a:spcAft>
                <a:spcPct val="0"/>
              </a:spcAft>
              <a:buClr>
                <a:srgbClr val="F0AB00"/>
              </a:buClr>
              <a:buSzPct val="80000"/>
            </a:pPr>
            <a:r>
              <a:rPr lang="en-US" sz="1800" kern="0" dirty="0" smtClean="0">
                <a:solidFill>
                  <a:schemeClr val="tx1"/>
                </a:solidFill>
                <a:ea typeface="Arial Unicode MS" pitchFamily="34" charset="-128"/>
                <a:cs typeface="Arial Unicode MS" pitchFamily="34" charset="-128"/>
              </a:rPr>
              <a:t>Use this title slide only with an</a:t>
            </a:r>
            <a:r>
              <a:rPr lang="en-US" sz="1800" kern="0" baseline="0" dirty="0" smtClean="0">
                <a:solidFill>
                  <a:schemeClr val="tx1"/>
                </a:solidFill>
                <a:ea typeface="Arial Unicode MS" pitchFamily="34" charset="-128"/>
                <a:cs typeface="Arial Unicode MS" pitchFamily="34" charset="-128"/>
              </a:rPr>
              <a:t> image</a:t>
            </a:r>
            <a:endParaRPr lang="en-US" sz="1800" kern="0" dirty="0" smtClean="0">
              <a:solidFill>
                <a:schemeClr val="tx1"/>
              </a:solidFill>
              <a:ea typeface="Arial Unicode MS" pitchFamily="34" charset="-128"/>
              <a:cs typeface="Arial Unicode MS" pitchFamily="34" charset="-128"/>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57490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 shor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3999" y="324075"/>
            <a:ext cx="10620000" cy="923330"/>
          </a:xfrm>
        </p:spPr>
        <p:txBody>
          <a:bodyPr anchor="t" anchorCtr="0">
            <a:noAutofit/>
          </a:bodyPr>
          <a:lstStyle>
            <a:lvl1pPr>
              <a:defRPr sz="6000">
                <a:solidFill>
                  <a:schemeClr val="tx1"/>
                </a:solidFill>
              </a:defRPr>
            </a:lvl1pPr>
          </a:lstStyle>
          <a:p>
            <a:r>
              <a:rPr lang="en-US" dirty="0" smtClean="0"/>
              <a:t>Short Presentation Title</a:t>
            </a:r>
            <a:endParaRPr lang="en-US" dirty="0"/>
          </a:p>
        </p:txBody>
      </p:sp>
      <p:sp>
        <p:nvSpPr>
          <p:cNvPr id="6" name="Subtitle 2"/>
          <p:cNvSpPr>
            <a:spLocks noGrp="1"/>
          </p:cNvSpPr>
          <p:nvPr>
            <p:ph type="subTitle" idx="1" hasCustomPrompt="1"/>
          </p:nvPr>
        </p:nvSpPr>
        <p:spPr bwMode="gray">
          <a:xfrm>
            <a:off x="324000" y="1539177"/>
            <a:ext cx="10620000" cy="553998"/>
          </a:xfrm>
        </p:spPr>
        <p:txBody>
          <a:bodyPr anchor="b" anchorCtr="0">
            <a:sp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18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smtClean="0"/>
              <a:t>&lt;First Name&gt; &lt;Last name&gt;, &lt;Organization&gt; (delete if not needed)</a:t>
            </a:r>
            <a:br>
              <a:rPr lang="en-US" dirty="0" smtClean="0"/>
            </a:br>
            <a:r>
              <a:rPr lang="en-US" dirty="0" smtClean="0"/>
              <a:t>&lt;Month&gt; &lt;Day&gt;, &lt;Year&gt;</a:t>
            </a:r>
          </a:p>
        </p:txBody>
      </p:sp>
      <p:sp>
        <p:nvSpPr>
          <p:cNvPr id="5" name="Rectangle 4"/>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78297063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 two lines">
    <p:bg>
      <p:bgRef idx="1001">
        <a:schemeClr val="bg1"/>
      </p:bgRef>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324000" y="1539177"/>
            <a:ext cx="10620000" cy="553998"/>
          </a:xfrm>
        </p:spPr>
        <p:txBody>
          <a:bodyPr anchor="b" anchorCtr="0">
            <a:sp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18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smtClean="0"/>
              <a:t>&lt;First Name&gt; &lt;Last name&gt;, &lt;Organization&gt; (delete if not needed)</a:t>
            </a:r>
            <a:br>
              <a:rPr lang="en-US" dirty="0" smtClean="0"/>
            </a:br>
            <a:r>
              <a:rPr lang="en-US" dirty="0" smtClean="0"/>
              <a:t>&lt;Month&gt; &lt;Day&gt;, &lt;Year&gt;</a:t>
            </a:r>
          </a:p>
        </p:txBody>
      </p:sp>
      <p:sp>
        <p:nvSpPr>
          <p:cNvPr id="9" name="Title 1"/>
          <p:cNvSpPr>
            <a:spLocks noGrp="1"/>
          </p:cNvSpPr>
          <p:nvPr>
            <p:ph type="ctrTitle" hasCustomPrompt="1"/>
          </p:nvPr>
        </p:nvSpPr>
        <p:spPr bwMode="gray">
          <a:xfrm>
            <a:off x="323999" y="324075"/>
            <a:ext cx="10620000" cy="1107996"/>
          </a:xfrm>
        </p:spPr>
        <p:txBody>
          <a:bodyPr anchor="t" anchorCtr="0">
            <a:noAutofit/>
          </a:bodyPr>
          <a:lstStyle>
            <a:lvl1pPr>
              <a:defRPr sz="3600">
                <a:solidFill>
                  <a:sysClr val="windowText" lastClr="000000"/>
                </a:solidFill>
                <a:latin typeface="+mj-lt"/>
              </a:defRPr>
            </a:lvl1pPr>
          </a:lstStyle>
          <a:p>
            <a:r>
              <a:rPr lang="en-US" sz="3600" dirty="0" smtClean="0"/>
              <a:t>Alternate Presentation Title</a:t>
            </a:r>
            <a:br>
              <a:rPr lang="en-US" sz="3600" dirty="0" smtClean="0"/>
            </a:br>
            <a:r>
              <a:rPr lang="en-US" sz="3600" dirty="0" smtClean="0"/>
              <a:t>Breaks to Two Lines</a:t>
            </a:r>
            <a:endParaRPr lang="en-US" dirty="0"/>
          </a:p>
        </p:txBody>
      </p:sp>
      <p:sp>
        <p:nvSpPr>
          <p:cNvPr id="5" name="Rectangle 4"/>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22420099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rriculum information">
    <p:spTree>
      <p:nvGrpSpPr>
        <p:cNvPr id="1" name=""/>
        <p:cNvGrpSpPr/>
        <p:nvPr/>
      </p:nvGrpSpPr>
      <p:grpSpPr>
        <a:xfrm>
          <a:off x="0" y="0"/>
          <a:ext cx="0" cy="0"/>
          <a:chOff x="0" y="0"/>
          <a:chExt cx="0" cy="0"/>
        </a:xfrm>
      </p:grpSpPr>
      <p:sp>
        <p:nvSpPr>
          <p:cNvPr id="5" name="Textfeld 4"/>
          <p:cNvSpPr txBox="1"/>
          <p:nvPr userDrawn="1"/>
        </p:nvSpPr>
        <p:spPr>
          <a:xfrm>
            <a:off x="324000" y="324000"/>
            <a:ext cx="11545200" cy="759600"/>
          </a:xfrm>
          <a:prstGeom prst="rect">
            <a:avLst/>
          </a:prstGeom>
          <a:noFill/>
        </p:spPr>
        <p:txBody>
          <a:bodyPr wrap="square" lIns="0" tIns="0" rIns="0" bIns="0" rtlCol="0" anchor="ctr" anchorCtr="0">
            <a:noAutofit/>
          </a:bodyPr>
          <a:lstStyle/>
          <a:p>
            <a:pPr fontAlgn="base">
              <a:spcBef>
                <a:spcPts val="600"/>
              </a:spcBef>
              <a:spcAft>
                <a:spcPct val="0"/>
              </a:spcAft>
              <a:buClr>
                <a:srgbClr val="F0AB00"/>
              </a:buClr>
              <a:buSzPct val="80000"/>
            </a:pPr>
            <a:r>
              <a:rPr lang="en-US" sz="2400" b="1" kern="0" noProof="0" dirty="0" smtClean="0">
                <a:solidFill>
                  <a:schemeClr val="accent2"/>
                </a:solidFill>
                <a:latin typeface="+mj-lt"/>
                <a:ea typeface="Arial Unicode MS" pitchFamily="34" charset="-128"/>
                <a:cs typeface="Arial Unicode MS" pitchFamily="34" charset="-128"/>
              </a:rPr>
              <a:t>Curriculum</a:t>
            </a:r>
            <a:r>
              <a:rPr lang="en-US" sz="2400" b="1" kern="0" baseline="0" noProof="0" dirty="0" smtClean="0">
                <a:solidFill>
                  <a:schemeClr val="accent2"/>
                </a:solidFill>
                <a:latin typeface="+mj-lt"/>
                <a:ea typeface="Arial Unicode MS" pitchFamily="34" charset="-128"/>
                <a:cs typeface="Arial Unicode MS" pitchFamily="34" charset="-128"/>
              </a:rPr>
              <a:t> Information</a:t>
            </a:r>
            <a:endParaRPr lang="en-US" sz="2400" b="1" kern="0" noProof="0" dirty="0" smtClean="0">
              <a:solidFill>
                <a:schemeClr val="accent2"/>
              </a:solidFill>
              <a:latin typeface="+mj-lt"/>
              <a:ea typeface="Arial Unicode MS" pitchFamily="34" charset="-128"/>
              <a:cs typeface="Arial Unicode MS" pitchFamily="34" charset="-128"/>
            </a:endParaRPr>
          </a:p>
        </p:txBody>
      </p:sp>
      <p:sp>
        <p:nvSpPr>
          <p:cNvPr id="6" name="Textplatzhalter 21"/>
          <p:cNvSpPr>
            <a:spLocks noGrp="1"/>
          </p:cNvSpPr>
          <p:nvPr>
            <p:ph type="body" sz="quarter" idx="15" hasCustomPrompt="1"/>
          </p:nvPr>
        </p:nvSpPr>
        <p:spPr>
          <a:xfrm>
            <a:off x="2038856" y="2624439"/>
            <a:ext cx="9830344" cy="362391"/>
          </a:xfrm>
          <a:prstGeom prst="rect">
            <a:avLst/>
          </a:prstGeom>
        </p:spPr>
        <p:txBody>
          <a:bodyPr anchor="t" anchorCtr="0"/>
          <a:lstStyle>
            <a:lvl1pPr marL="266400" indent="-194400">
              <a:lnSpc>
                <a:spcPct val="100000"/>
              </a:lnSpc>
              <a:spcBef>
                <a:spcPts val="0"/>
              </a:spcBef>
              <a:spcAft>
                <a:spcPts val="0"/>
              </a:spcAft>
              <a:buClr>
                <a:schemeClr val="bg1">
                  <a:lumMod val="65000"/>
                </a:schemeClr>
              </a:buClr>
              <a:buSzPct val="100000"/>
              <a:buFont typeface="Wingdings" panose="05000000000000000000" pitchFamily="2" charset="2"/>
              <a:buChar char="§"/>
              <a:defRPr sz="18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en-US" dirty="0" smtClean="0"/>
              <a:t>&lt;Curriculum version + last update&gt;</a:t>
            </a:r>
          </a:p>
        </p:txBody>
      </p:sp>
      <p:grpSp>
        <p:nvGrpSpPr>
          <p:cNvPr id="7" name="Gruppieren 6"/>
          <p:cNvGrpSpPr/>
          <p:nvPr userDrawn="1"/>
        </p:nvGrpSpPr>
        <p:grpSpPr>
          <a:xfrm>
            <a:off x="1951753" y="1927906"/>
            <a:ext cx="9917447" cy="500901"/>
            <a:chOff x="1108399" y="1396713"/>
            <a:chExt cx="7030682" cy="404566"/>
          </a:xfrm>
        </p:grpSpPr>
        <p:sp>
          <p:nvSpPr>
            <p:cNvPr id="8" name="Rectangle 10"/>
            <p:cNvSpPr/>
            <p:nvPr userDrawn="1"/>
          </p:nvSpPr>
          <p:spPr>
            <a:xfrm>
              <a:off x="1108399" y="1396713"/>
              <a:ext cx="3835401" cy="298157"/>
            </a:xfrm>
            <a:prstGeom prst="rect">
              <a:avLst/>
            </a:prstGeom>
          </p:spPr>
          <p:txBody>
            <a:bodyPr wrap="square" lIns="91302" tIns="45630" rIns="91302" bIns="45630">
              <a:spAutoFit/>
            </a:bodyPr>
            <a:lstStyle/>
            <a:p>
              <a:r>
                <a:rPr lang="en-US" sz="1800" b="1" noProof="0" dirty="0" smtClean="0">
                  <a:solidFill>
                    <a:schemeClr val="tx1"/>
                  </a:solidFill>
                  <a:latin typeface="+mj-lt"/>
                </a:rPr>
                <a:t>Curriculum </a:t>
              </a:r>
              <a:r>
                <a:rPr lang="en-US" sz="1800" b="1" baseline="0" noProof="0" dirty="0" smtClean="0">
                  <a:solidFill>
                    <a:schemeClr val="tx1"/>
                  </a:solidFill>
                  <a:latin typeface="+mj-lt"/>
                </a:rPr>
                <a:t>Version</a:t>
              </a:r>
              <a:endParaRPr lang="en-US" sz="1200" b="1" noProof="0" dirty="0">
                <a:solidFill>
                  <a:schemeClr val="tx1"/>
                </a:solidFill>
                <a:latin typeface="+mj-lt"/>
              </a:endParaRPr>
            </a:p>
          </p:txBody>
        </p:sp>
        <p:cxnSp>
          <p:nvCxnSpPr>
            <p:cNvPr id="9" name="Straight Connector 12"/>
            <p:cNvCxnSpPr/>
            <p:nvPr userDrawn="1"/>
          </p:nvCxnSpPr>
          <p:spPr>
            <a:xfrm flipV="1">
              <a:off x="1197563" y="1776441"/>
              <a:ext cx="6941518" cy="24838"/>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0" name="Gruppieren 9"/>
          <p:cNvGrpSpPr/>
          <p:nvPr userDrawn="1"/>
        </p:nvGrpSpPr>
        <p:grpSpPr>
          <a:xfrm>
            <a:off x="324000" y="1499007"/>
            <a:ext cx="1299974" cy="1299976"/>
            <a:chOff x="352676" y="1326706"/>
            <a:chExt cx="765542" cy="765543"/>
          </a:xfrm>
        </p:grpSpPr>
        <p:sp>
          <p:nvSpPr>
            <p:cNvPr id="11" name="Donut 11"/>
            <p:cNvSpPr/>
            <p:nvPr userDrawn="1"/>
          </p:nvSpPr>
          <p:spPr bwMode="gray">
            <a:xfrm>
              <a:off x="352676" y="1326706"/>
              <a:ext cx="765542" cy="765543"/>
            </a:xfrm>
            <a:prstGeom prst="donut">
              <a:avLst>
                <a:gd name="adj" fmla="val 5979"/>
              </a:avLst>
            </a:prstGeom>
            <a:solidFill>
              <a:schemeClr val="accent1"/>
            </a:solidFill>
            <a:ln w="6350" algn="ctr">
              <a:solidFill>
                <a:schemeClr val="accent1"/>
              </a:solidFill>
              <a:miter lim="800000"/>
              <a:headEnd/>
              <a:tailEnd/>
            </a:ln>
          </p:spPr>
          <p:txBody>
            <a:bodyPr lIns="89863" tIns="71908" rIns="89863" bIns="71908" rtlCol="0" anchor="ctr"/>
            <a:lstStyle/>
            <a:p>
              <a:pPr algn="ctr" defTabSz="913003" fontAlgn="base">
                <a:spcBef>
                  <a:spcPct val="50000"/>
                </a:spcBef>
                <a:spcAft>
                  <a:spcPct val="0"/>
                </a:spcAft>
                <a:buClr>
                  <a:srgbClr val="F0AB00"/>
                </a:buClr>
                <a:buSzPct val="80000"/>
              </a:pPr>
              <a:endParaRPr lang="de-DE" sz="2000" kern="0">
                <a:ea typeface="Arial Unicode MS" pitchFamily="34" charset="-128"/>
                <a:cs typeface="Arial Unicode MS" pitchFamily="34" charset="-128"/>
              </a:endParaRPr>
            </a:p>
          </p:txBody>
        </p:sp>
        <p:grpSp>
          <p:nvGrpSpPr>
            <p:cNvPr id="12" name="Gruppieren 11"/>
            <p:cNvGrpSpPr/>
            <p:nvPr userDrawn="1"/>
          </p:nvGrpSpPr>
          <p:grpSpPr>
            <a:xfrm>
              <a:off x="545702" y="1435466"/>
              <a:ext cx="403112" cy="511295"/>
              <a:chOff x="7057115" y="1361724"/>
              <a:chExt cx="403112" cy="511295"/>
            </a:xfrm>
          </p:grpSpPr>
          <p:sp>
            <p:nvSpPr>
              <p:cNvPr id="13" name="Gefaltete Ecke 12"/>
              <p:cNvSpPr/>
              <p:nvPr/>
            </p:nvSpPr>
            <p:spPr bwMode="gray">
              <a:xfrm rot="10800000" flipH="1">
                <a:off x="7150511" y="1361724"/>
                <a:ext cx="309716" cy="420330"/>
              </a:xfrm>
              <a:prstGeom prst="foldedCorner">
                <a:avLst>
                  <a:gd name="adj" fmla="val 38333"/>
                </a:avLst>
              </a:prstGeom>
              <a:solidFill>
                <a:schemeClr val="tx1">
                  <a:lumMod val="65000"/>
                  <a:lumOff val="35000"/>
                </a:schemeClr>
              </a:solidFill>
              <a:ln w="635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smtClean="0">
                  <a:ln>
                    <a:noFill/>
                  </a:ln>
                  <a:effectLst/>
                  <a:uLnTx/>
                  <a:uFillTx/>
                  <a:ea typeface="Arial Unicode MS" pitchFamily="34" charset="-128"/>
                  <a:cs typeface="Arial Unicode MS" pitchFamily="34" charset="-128"/>
                </a:endParaRPr>
              </a:p>
            </p:txBody>
          </p:sp>
          <p:sp>
            <p:nvSpPr>
              <p:cNvPr id="14" name="Gefaltete Ecke 13"/>
              <p:cNvSpPr/>
              <p:nvPr/>
            </p:nvSpPr>
            <p:spPr bwMode="gray">
              <a:xfrm rot="10800000" flipH="1">
                <a:off x="7103823" y="1410891"/>
                <a:ext cx="309716" cy="420330"/>
              </a:xfrm>
              <a:prstGeom prst="foldedCorner">
                <a:avLst>
                  <a:gd name="adj" fmla="val 38333"/>
                </a:avLst>
              </a:prstGeom>
              <a:solidFill>
                <a:schemeClr val="tx1">
                  <a:lumMod val="65000"/>
                  <a:lumOff val="35000"/>
                </a:schemeClr>
              </a:solidFill>
              <a:ln w="635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smtClean="0">
                  <a:ln>
                    <a:noFill/>
                  </a:ln>
                  <a:effectLst/>
                  <a:uLnTx/>
                  <a:uFillTx/>
                  <a:ea typeface="Arial Unicode MS" pitchFamily="34" charset="-128"/>
                  <a:cs typeface="Arial Unicode MS" pitchFamily="34" charset="-128"/>
                </a:endParaRPr>
              </a:p>
            </p:txBody>
          </p:sp>
          <p:grpSp>
            <p:nvGrpSpPr>
              <p:cNvPr id="15" name="Gruppieren 33"/>
              <p:cNvGrpSpPr/>
              <p:nvPr/>
            </p:nvGrpSpPr>
            <p:grpSpPr>
              <a:xfrm>
                <a:off x="7057115" y="1452689"/>
                <a:ext cx="309716" cy="420330"/>
                <a:chOff x="589936" y="2809567"/>
                <a:chExt cx="309716" cy="420330"/>
              </a:xfrm>
            </p:grpSpPr>
            <p:sp>
              <p:nvSpPr>
                <p:cNvPr id="16" name="Gefaltete Ecke 15"/>
                <p:cNvSpPr/>
                <p:nvPr/>
              </p:nvSpPr>
              <p:spPr bwMode="gray">
                <a:xfrm rot="10800000" flipH="1">
                  <a:off x="589936" y="2809567"/>
                  <a:ext cx="309716" cy="420330"/>
                </a:xfrm>
                <a:prstGeom prst="foldedCorner">
                  <a:avLst>
                    <a:gd name="adj" fmla="val 38333"/>
                  </a:avLst>
                </a:prstGeom>
                <a:solidFill>
                  <a:schemeClr val="tx1">
                    <a:lumMod val="65000"/>
                    <a:lumOff val="35000"/>
                  </a:schemeClr>
                </a:solidFill>
                <a:ln w="635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smtClean="0">
                    <a:ln>
                      <a:noFill/>
                    </a:ln>
                    <a:effectLst/>
                    <a:uLnTx/>
                    <a:uFillTx/>
                    <a:ea typeface="Arial Unicode MS" pitchFamily="34" charset="-128"/>
                    <a:cs typeface="Arial Unicode MS" pitchFamily="34" charset="-128"/>
                  </a:endParaRPr>
                </a:p>
              </p:txBody>
            </p:sp>
            <p:sp>
              <p:nvSpPr>
                <p:cNvPr id="17" name="Textfeld 16"/>
                <p:cNvSpPr txBox="1"/>
                <p:nvPr/>
              </p:nvSpPr>
              <p:spPr>
                <a:xfrm>
                  <a:off x="697006" y="2861855"/>
                  <a:ext cx="94496" cy="326244"/>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de-DE" sz="3600" i="1" kern="0" dirty="0" smtClean="0">
                      <a:solidFill>
                        <a:schemeClr val="bg1"/>
                      </a:solidFill>
                      <a:latin typeface="Angsana New" pitchFamily="18" charset="-34"/>
                      <a:ea typeface="Arial Unicode MS" pitchFamily="34" charset="-128"/>
                      <a:cs typeface="Angsana New" pitchFamily="18" charset="-34"/>
                    </a:rPr>
                    <a:t>i</a:t>
                  </a:r>
                </a:p>
              </p:txBody>
            </p:sp>
          </p:grpSp>
        </p:grpSp>
      </p:grpSp>
      <p:sp>
        <p:nvSpPr>
          <p:cNvPr id="18" name="Textplatzhalter 21"/>
          <p:cNvSpPr>
            <a:spLocks noGrp="1"/>
          </p:cNvSpPr>
          <p:nvPr>
            <p:ph type="body" sz="quarter" idx="12" hasCustomPrompt="1"/>
          </p:nvPr>
        </p:nvSpPr>
        <p:spPr>
          <a:xfrm>
            <a:off x="2327108" y="3552319"/>
            <a:ext cx="9542092" cy="530990"/>
          </a:xfrm>
          <a:prstGeom prst="rect">
            <a:avLst/>
          </a:prstGeom>
        </p:spPr>
        <p:txBody>
          <a:bodyPr/>
          <a:lstStyle>
            <a:lvl1pPr marL="214298" indent="-214298">
              <a:lnSpc>
                <a:spcPct val="100000"/>
              </a:lnSpc>
              <a:spcBef>
                <a:spcPts val="0"/>
              </a:spcBef>
              <a:spcAft>
                <a:spcPts val="0"/>
              </a:spcAft>
              <a:buClr>
                <a:schemeClr val="bg1">
                  <a:lumMod val="65000"/>
                </a:schemeClr>
              </a:buClr>
              <a:buSzPct val="100000"/>
              <a:buFont typeface="Arial" panose="020B0604020202020204" pitchFamily="34" charset="0"/>
              <a:buChar char="•"/>
              <a:defRPr sz="16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en-US" dirty="0" smtClean="0"/>
              <a:t>&lt;server-side&gt;</a:t>
            </a:r>
          </a:p>
          <a:p>
            <a:pPr lvl="0"/>
            <a:r>
              <a:rPr lang="en-US" dirty="0" smtClean="0"/>
              <a:t>&lt;client-side&gt;</a:t>
            </a:r>
            <a:endParaRPr lang="de-DE" dirty="0"/>
          </a:p>
        </p:txBody>
      </p:sp>
      <p:sp>
        <p:nvSpPr>
          <p:cNvPr id="19" name="Textfeld 18"/>
          <p:cNvSpPr txBox="1"/>
          <p:nvPr userDrawn="1"/>
        </p:nvSpPr>
        <p:spPr>
          <a:xfrm>
            <a:off x="2041112" y="3250331"/>
            <a:ext cx="9828088" cy="336918"/>
          </a:xfrm>
          <a:prstGeom prst="rect">
            <a:avLst/>
          </a:prstGeom>
          <a:noFill/>
        </p:spPr>
        <p:txBody>
          <a:bodyPr wrap="none" lIns="0" tIns="0" rIns="0" bIns="0" rtlCol="0" anchor="t" anchorCtr="0">
            <a:noAutofit/>
          </a:bodyPr>
          <a:lstStyle/>
          <a:p>
            <a:pPr marL="265490" indent="-195248" fontAlgn="base">
              <a:spcBef>
                <a:spcPct val="50000"/>
              </a:spcBef>
              <a:spcAft>
                <a:spcPct val="0"/>
              </a:spcAft>
              <a:buClr>
                <a:schemeClr val="bg1">
                  <a:lumMod val="65000"/>
                </a:schemeClr>
              </a:buClr>
              <a:buSzPct val="100000"/>
              <a:buFont typeface="Wingdings" panose="05000000000000000000" pitchFamily="2" charset="2"/>
              <a:buChar char="§"/>
            </a:pPr>
            <a:r>
              <a:rPr lang="en-US" sz="1800" b="0" kern="1200" baseline="0" noProof="0" dirty="0" smtClean="0">
                <a:solidFill>
                  <a:schemeClr val="tx1"/>
                </a:solidFill>
                <a:latin typeface="+mn-lt"/>
                <a:ea typeface="+mn-ea"/>
                <a:cs typeface="+mn-cs"/>
              </a:rPr>
              <a:t>Software used</a:t>
            </a:r>
          </a:p>
        </p:txBody>
      </p:sp>
      <p:sp>
        <p:nvSpPr>
          <p:cNvPr id="20" name="Textfeld 19"/>
          <p:cNvSpPr txBox="1"/>
          <p:nvPr userDrawn="1"/>
        </p:nvSpPr>
        <p:spPr>
          <a:xfrm>
            <a:off x="2043658" y="4533142"/>
            <a:ext cx="9825542" cy="336918"/>
          </a:xfrm>
          <a:prstGeom prst="rect">
            <a:avLst/>
          </a:prstGeom>
          <a:noFill/>
        </p:spPr>
        <p:txBody>
          <a:bodyPr wrap="none" lIns="0" tIns="0" rIns="0" bIns="0" rtlCol="0" anchor="t" anchorCtr="0">
            <a:noAutofit/>
          </a:bodyPr>
          <a:lstStyle/>
          <a:p>
            <a:pPr marL="265490" indent="-195248" fontAlgn="base">
              <a:spcBef>
                <a:spcPct val="50000"/>
              </a:spcBef>
              <a:spcAft>
                <a:spcPct val="0"/>
              </a:spcAft>
              <a:buClr>
                <a:schemeClr val="bg1">
                  <a:lumMod val="65000"/>
                </a:schemeClr>
              </a:buClr>
              <a:buSzPct val="100000"/>
              <a:buFont typeface="Wingdings" panose="05000000000000000000" pitchFamily="2" charset="2"/>
              <a:buChar char="§"/>
            </a:pPr>
            <a:r>
              <a:rPr lang="en-US" sz="1800" b="0" kern="1200" baseline="0" noProof="0" dirty="0" smtClean="0">
                <a:solidFill>
                  <a:schemeClr val="tx1"/>
                </a:solidFill>
                <a:latin typeface="+mn-lt"/>
                <a:ea typeface="+mn-ea"/>
                <a:cs typeface="+mn-cs"/>
              </a:rPr>
              <a:t>Prerequisites</a:t>
            </a:r>
          </a:p>
        </p:txBody>
      </p:sp>
      <p:sp>
        <p:nvSpPr>
          <p:cNvPr id="21" name="Textplatzhalter 21"/>
          <p:cNvSpPr>
            <a:spLocks noGrp="1"/>
          </p:cNvSpPr>
          <p:nvPr>
            <p:ph type="body" sz="quarter" idx="13" hasCustomPrompt="1"/>
          </p:nvPr>
        </p:nvSpPr>
        <p:spPr>
          <a:xfrm>
            <a:off x="2327107" y="4845892"/>
            <a:ext cx="9542093" cy="530990"/>
          </a:xfrm>
          <a:prstGeom prst="rect">
            <a:avLst/>
          </a:prstGeom>
        </p:spPr>
        <p:txBody>
          <a:bodyPr/>
          <a:lstStyle>
            <a:lvl1pPr marL="285750" indent="-285750">
              <a:lnSpc>
                <a:spcPct val="100000"/>
              </a:lnSpc>
              <a:spcBef>
                <a:spcPts val="0"/>
              </a:spcBef>
              <a:spcAft>
                <a:spcPts val="0"/>
              </a:spcAft>
              <a:buClr>
                <a:schemeClr val="bg1">
                  <a:lumMod val="65000"/>
                </a:schemeClr>
              </a:buClr>
              <a:buSzPct val="100000"/>
              <a:buFont typeface="Arial" panose="020B0604020202020204" pitchFamily="34" charset="0"/>
              <a:buChar char="•"/>
              <a:defRPr sz="16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en-US" dirty="0" smtClean="0"/>
              <a:t>&lt;curricula&gt;</a:t>
            </a:r>
          </a:p>
          <a:p>
            <a:pPr lvl="0"/>
            <a:r>
              <a:rPr lang="en-US" dirty="0" smtClean="0"/>
              <a:t>&lt;other prerequisites&gt;</a:t>
            </a:r>
            <a:endParaRPr lang="de-DE" dirty="0" smtClean="0"/>
          </a:p>
        </p:txBody>
      </p:sp>
    </p:spTree>
    <p:extLst>
      <p:ext uri="{BB962C8B-B14F-4D97-AF65-F5344CB8AC3E}">
        <p14:creationId xmlns:p14="http://schemas.microsoft.com/office/powerpoint/2010/main" val="1784089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odule information I">
    <p:spTree>
      <p:nvGrpSpPr>
        <p:cNvPr id="1" name=""/>
        <p:cNvGrpSpPr/>
        <p:nvPr/>
      </p:nvGrpSpPr>
      <p:grpSpPr>
        <a:xfrm>
          <a:off x="0" y="0"/>
          <a:ext cx="0" cy="0"/>
          <a:chOff x="0" y="0"/>
          <a:chExt cx="0" cy="0"/>
        </a:xfrm>
      </p:grpSpPr>
      <p:sp>
        <p:nvSpPr>
          <p:cNvPr id="5" name="Textfeld 4"/>
          <p:cNvSpPr txBox="1"/>
          <p:nvPr userDrawn="1"/>
        </p:nvSpPr>
        <p:spPr>
          <a:xfrm>
            <a:off x="324000" y="324000"/>
            <a:ext cx="11545200" cy="759600"/>
          </a:xfrm>
          <a:prstGeom prst="rect">
            <a:avLst/>
          </a:prstGeom>
          <a:noFill/>
        </p:spPr>
        <p:txBody>
          <a:bodyPr wrap="square" lIns="0" tIns="0" rIns="0" bIns="0" rtlCol="0" anchor="ctr" anchorCtr="0">
            <a:noAutofit/>
          </a:bodyPr>
          <a:lstStyle/>
          <a:p>
            <a:pPr fontAlgn="base">
              <a:spcBef>
                <a:spcPts val="600"/>
              </a:spcBef>
              <a:spcAft>
                <a:spcPct val="0"/>
              </a:spcAft>
              <a:buClr>
                <a:srgbClr val="F0AB00"/>
              </a:buClr>
              <a:buSzPct val="80000"/>
            </a:pPr>
            <a:r>
              <a:rPr lang="en-US" sz="2400" b="1" kern="0" noProof="0" dirty="0" smtClean="0">
                <a:solidFill>
                  <a:schemeClr val="accent2"/>
                </a:solidFill>
                <a:latin typeface="+mj-lt"/>
                <a:ea typeface="Arial Unicode MS" pitchFamily="34" charset="-128"/>
                <a:cs typeface="Arial Unicode MS" pitchFamily="34" charset="-128"/>
              </a:rPr>
              <a:t>Module</a:t>
            </a:r>
            <a:r>
              <a:rPr lang="en-US" sz="2400" b="1" kern="0" baseline="0" noProof="0" dirty="0" smtClean="0">
                <a:solidFill>
                  <a:schemeClr val="accent2"/>
                </a:solidFill>
                <a:latin typeface="+mj-lt"/>
                <a:ea typeface="Arial Unicode MS" pitchFamily="34" charset="-128"/>
                <a:cs typeface="Arial Unicode MS" pitchFamily="34" charset="-128"/>
              </a:rPr>
              <a:t> Information</a:t>
            </a:r>
            <a:endParaRPr lang="en-US" sz="2400" b="1" kern="0" noProof="0" dirty="0" smtClean="0">
              <a:solidFill>
                <a:schemeClr val="accent2"/>
              </a:solidFill>
              <a:latin typeface="+mj-lt"/>
              <a:ea typeface="Arial Unicode MS" pitchFamily="34" charset="-128"/>
              <a:cs typeface="Arial Unicode MS" pitchFamily="34" charset="-128"/>
            </a:endParaRPr>
          </a:p>
        </p:txBody>
      </p:sp>
      <p:grpSp>
        <p:nvGrpSpPr>
          <p:cNvPr id="22" name="Gruppieren 21"/>
          <p:cNvGrpSpPr/>
          <p:nvPr userDrawn="1"/>
        </p:nvGrpSpPr>
        <p:grpSpPr>
          <a:xfrm>
            <a:off x="324000" y="1499007"/>
            <a:ext cx="1299600" cy="1299600"/>
            <a:chOff x="214040" y="1152039"/>
            <a:chExt cx="765542" cy="765543"/>
          </a:xfrm>
        </p:grpSpPr>
        <p:grpSp>
          <p:nvGrpSpPr>
            <p:cNvPr id="23" name="Gruppieren 22"/>
            <p:cNvGrpSpPr/>
            <p:nvPr userDrawn="1"/>
          </p:nvGrpSpPr>
          <p:grpSpPr>
            <a:xfrm>
              <a:off x="361780" y="1456593"/>
              <a:ext cx="464587" cy="191753"/>
              <a:chOff x="1642324" y="4884196"/>
              <a:chExt cx="660745" cy="294992"/>
            </a:xfrm>
          </p:grpSpPr>
          <p:sp>
            <p:nvSpPr>
              <p:cNvPr id="25" name="Richtungspfeil 24"/>
              <p:cNvSpPr/>
              <p:nvPr userDrawn="1"/>
            </p:nvSpPr>
            <p:spPr bwMode="gray">
              <a:xfrm rot="8100000">
                <a:off x="1767471" y="4884196"/>
                <a:ext cx="535598" cy="221844"/>
              </a:xfrm>
              <a:prstGeom prst="homePlate">
                <a:avLst/>
              </a:prstGeom>
              <a:solidFill>
                <a:schemeClr val="tx1">
                  <a:lumMod val="65000"/>
                  <a:lumOff val="35000"/>
                </a:schemeClr>
              </a:solidFill>
              <a:ln w="6350" algn="ctr">
                <a:solidFill>
                  <a:schemeClr val="tx1">
                    <a:lumMod val="65000"/>
                    <a:lumOff val="35000"/>
                  </a:schemeClr>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smtClean="0">
                  <a:ln>
                    <a:noFill/>
                  </a:ln>
                  <a:effectLst/>
                  <a:uLnTx/>
                  <a:uFillTx/>
                  <a:ea typeface="Arial Unicode MS" pitchFamily="34" charset="-128"/>
                  <a:cs typeface="Arial Unicode MS" pitchFamily="34" charset="-128"/>
                </a:endParaRPr>
              </a:p>
            </p:txBody>
          </p:sp>
          <p:sp>
            <p:nvSpPr>
              <p:cNvPr id="26" name="Rechteck 25"/>
              <p:cNvSpPr/>
              <p:nvPr/>
            </p:nvSpPr>
            <p:spPr bwMode="gray">
              <a:xfrm rot="8100000">
                <a:off x="1920613" y="4887121"/>
                <a:ext cx="305780" cy="129124"/>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smtClean="0">
                  <a:ln>
                    <a:noFill/>
                  </a:ln>
                  <a:effectLst/>
                  <a:uLnTx/>
                  <a:uFillTx/>
                  <a:ea typeface="Arial Unicode MS" pitchFamily="34" charset="-128"/>
                  <a:cs typeface="Arial Unicode MS" pitchFamily="34" charset="-128"/>
                </a:endParaRPr>
              </a:p>
            </p:txBody>
          </p:sp>
          <p:cxnSp>
            <p:nvCxnSpPr>
              <p:cNvPr id="27" name="Gerade Verbindung 25"/>
              <p:cNvCxnSpPr/>
              <p:nvPr userDrawn="1"/>
            </p:nvCxnSpPr>
            <p:spPr>
              <a:xfrm>
                <a:off x="1642324" y="5179188"/>
                <a:ext cx="140109"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4" name="Donut 11"/>
            <p:cNvSpPr/>
            <p:nvPr userDrawn="1"/>
          </p:nvSpPr>
          <p:spPr bwMode="gray">
            <a:xfrm>
              <a:off x="214040" y="1152039"/>
              <a:ext cx="765542" cy="765543"/>
            </a:xfrm>
            <a:prstGeom prst="donut">
              <a:avLst>
                <a:gd name="adj" fmla="val 5979"/>
              </a:avLst>
            </a:prstGeom>
            <a:solidFill>
              <a:schemeClr val="accent1"/>
            </a:solidFill>
            <a:ln w="6350" algn="ctr">
              <a:solidFill>
                <a:schemeClr val="accent1"/>
              </a:solidFill>
              <a:miter lim="800000"/>
              <a:headEnd/>
              <a:tailEnd/>
            </a:ln>
          </p:spPr>
          <p:txBody>
            <a:bodyPr lIns="89863" tIns="71908" rIns="89863" bIns="71908" rtlCol="0" anchor="ctr"/>
            <a:lstStyle/>
            <a:p>
              <a:pPr algn="ctr" defTabSz="913003" fontAlgn="base">
                <a:spcBef>
                  <a:spcPct val="50000"/>
                </a:spcBef>
                <a:spcAft>
                  <a:spcPct val="0"/>
                </a:spcAft>
                <a:buClr>
                  <a:srgbClr val="F0AB00"/>
                </a:buClr>
                <a:buSzPct val="80000"/>
              </a:pPr>
              <a:endParaRPr lang="de-DE" sz="2000" kern="0">
                <a:ea typeface="Arial Unicode MS" pitchFamily="34" charset="-128"/>
                <a:cs typeface="Arial Unicode MS" pitchFamily="34" charset="-128"/>
              </a:endParaRPr>
            </a:p>
          </p:txBody>
        </p:sp>
      </p:grpSp>
      <p:grpSp>
        <p:nvGrpSpPr>
          <p:cNvPr id="28" name="Gruppieren 27"/>
          <p:cNvGrpSpPr/>
          <p:nvPr userDrawn="1"/>
        </p:nvGrpSpPr>
        <p:grpSpPr>
          <a:xfrm>
            <a:off x="324000" y="3809388"/>
            <a:ext cx="1299600" cy="1299600"/>
            <a:chOff x="216000" y="2969382"/>
            <a:chExt cx="765542" cy="765543"/>
          </a:xfrm>
        </p:grpSpPr>
        <p:pic>
          <p:nvPicPr>
            <p:cNvPr id="2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3714" y="3133080"/>
              <a:ext cx="361950" cy="438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Donut 11"/>
            <p:cNvSpPr/>
            <p:nvPr userDrawn="1"/>
          </p:nvSpPr>
          <p:spPr bwMode="gray">
            <a:xfrm>
              <a:off x="216000" y="2969382"/>
              <a:ext cx="765542" cy="765543"/>
            </a:xfrm>
            <a:prstGeom prst="donut">
              <a:avLst>
                <a:gd name="adj" fmla="val 5979"/>
              </a:avLst>
            </a:prstGeom>
            <a:solidFill>
              <a:schemeClr val="accent1"/>
            </a:solidFill>
            <a:ln w="6350" algn="ctr">
              <a:solidFill>
                <a:schemeClr val="accent1"/>
              </a:solidFill>
              <a:miter lim="800000"/>
              <a:headEnd/>
              <a:tailEnd/>
            </a:ln>
          </p:spPr>
          <p:txBody>
            <a:bodyPr lIns="89863" tIns="71908" rIns="89863" bIns="71908" rtlCol="0" anchor="ctr"/>
            <a:lstStyle/>
            <a:p>
              <a:pPr algn="ctr" defTabSz="913003" fontAlgn="base">
                <a:spcBef>
                  <a:spcPct val="50000"/>
                </a:spcBef>
                <a:spcAft>
                  <a:spcPct val="0"/>
                </a:spcAft>
                <a:buClr>
                  <a:srgbClr val="F0AB00"/>
                </a:buClr>
                <a:buSzPct val="80000"/>
              </a:pPr>
              <a:endParaRPr lang="de-DE" sz="2000" kern="0">
                <a:ea typeface="Arial Unicode MS" pitchFamily="34" charset="-128"/>
                <a:cs typeface="Arial Unicode MS" pitchFamily="34" charset="-128"/>
              </a:endParaRPr>
            </a:p>
          </p:txBody>
        </p:sp>
      </p:grpSp>
      <p:grpSp>
        <p:nvGrpSpPr>
          <p:cNvPr id="31" name="Gruppieren 30"/>
          <p:cNvGrpSpPr/>
          <p:nvPr userDrawn="1"/>
        </p:nvGrpSpPr>
        <p:grpSpPr>
          <a:xfrm>
            <a:off x="1951753" y="1927906"/>
            <a:ext cx="9917447" cy="500901"/>
            <a:chOff x="1108399" y="1396713"/>
            <a:chExt cx="7030682" cy="404566"/>
          </a:xfrm>
        </p:grpSpPr>
        <p:sp>
          <p:nvSpPr>
            <p:cNvPr id="32" name="Rectangle 10"/>
            <p:cNvSpPr/>
            <p:nvPr userDrawn="1"/>
          </p:nvSpPr>
          <p:spPr>
            <a:xfrm>
              <a:off x="1108399" y="1396713"/>
              <a:ext cx="3835401" cy="298157"/>
            </a:xfrm>
            <a:prstGeom prst="rect">
              <a:avLst/>
            </a:prstGeom>
          </p:spPr>
          <p:txBody>
            <a:bodyPr wrap="square" lIns="91302" tIns="45630" rIns="91302" bIns="45630">
              <a:spAutoFit/>
            </a:bodyPr>
            <a:lstStyle/>
            <a:p>
              <a:r>
                <a:rPr lang="en-US" sz="1800" b="1" noProof="0" dirty="0" smtClean="0">
                  <a:solidFill>
                    <a:schemeClr val="tx1"/>
                  </a:solidFill>
                  <a:latin typeface="+mj-lt"/>
                </a:rPr>
                <a:t>Authors</a:t>
              </a:r>
              <a:endParaRPr lang="en-US" sz="1200" b="1" noProof="0" dirty="0">
                <a:solidFill>
                  <a:schemeClr val="tx1"/>
                </a:solidFill>
                <a:latin typeface="+mj-lt"/>
              </a:endParaRPr>
            </a:p>
          </p:txBody>
        </p:sp>
        <p:cxnSp>
          <p:nvCxnSpPr>
            <p:cNvPr id="33" name="Straight Connector 12"/>
            <p:cNvCxnSpPr/>
            <p:nvPr userDrawn="1"/>
          </p:nvCxnSpPr>
          <p:spPr>
            <a:xfrm flipV="1">
              <a:off x="1197563" y="1776441"/>
              <a:ext cx="6941518" cy="24838"/>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4" name="Textplatzhalter 21"/>
          <p:cNvSpPr>
            <a:spLocks noGrp="1"/>
          </p:cNvSpPr>
          <p:nvPr>
            <p:ph type="body" sz="quarter" idx="15" hasCustomPrompt="1"/>
          </p:nvPr>
        </p:nvSpPr>
        <p:spPr>
          <a:xfrm>
            <a:off x="2038856" y="2624439"/>
            <a:ext cx="9830344" cy="1319928"/>
          </a:xfrm>
          <a:prstGeom prst="rect">
            <a:avLst/>
          </a:prstGeom>
        </p:spPr>
        <p:txBody>
          <a:bodyPr anchor="t" anchorCtr="0"/>
          <a:lstStyle>
            <a:lvl1pPr marL="266400" indent="-194400">
              <a:lnSpc>
                <a:spcPct val="100000"/>
              </a:lnSpc>
              <a:spcBef>
                <a:spcPts val="0"/>
              </a:spcBef>
              <a:spcAft>
                <a:spcPts val="0"/>
              </a:spcAft>
              <a:buClr>
                <a:schemeClr val="bg1">
                  <a:lumMod val="75000"/>
                </a:schemeClr>
              </a:buClr>
              <a:buSzPct val="100000"/>
              <a:buFont typeface="Wingdings" panose="05000000000000000000" pitchFamily="2" charset="2"/>
              <a:buChar char="§"/>
              <a:defRPr sz="18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en-US" dirty="0" smtClean="0"/>
              <a:t>&lt;Author&gt;</a:t>
            </a:r>
          </a:p>
          <a:p>
            <a:pPr lvl="0"/>
            <a:r>
              <a:rPr lang="en-US" dirty="0" smtClean="0"/>
              <a:t>&lt;Author&gt;</a:t>
            </a:r>
          </a:p>
          <a:p>
            <a:pPr lvl="0"/>
            <a:r>
              <a:rPr lang="en-US" dirty="0" smtClean="0"/>
              <a:t>&lt;Author&gt;</a:t>
            </a:r>
          </a:p>
        </p:txBody>
      </p:sp>
      <p:grpSp>
        <p:nvGrpSpPr>
          <p:cNvPr id="35" name="Gruppieren 34"/>
          <p:cNvGrpSpPr/>
          <p:nvPr userDrawn="1"/>
        </p:nvGrpSpPr>
        <p:grpSpPr>
          <a:xfrm>
            <a:off x="1957853" y="4230977"/>
            <a:ext cx="9911347" cy="500901"/>
            <a:chOff x="1108399" y="1396713"/>
            <a:chExt cx="7030682" cy="404566"/>
          </a:xfrm>
        </p:grpSpPr>
        <p:sp>
          <p:nvSpPr>
            <p:cNvPr id="36" name="Rectangle 10"/>
            <p:cNvSpPr/>
            <p:nvPr userDrawn="1"/>
          </p:nvSpPr>
          <p:spPr>
            <a:xfrm>
              <a:off x="1108399" y="1396713"/>
              <a:ext cx="3835401" cy="298157"/>
            </a:xfrm>
            <a:prstGeom prst="rect">
              <a:avLst/>
            </a:prstGeom>
          </p:spPr>
          <p:txBody>
            <a:bodyPr wrap="square" lIns="91302" tIns="45630" rIns="91302" bIns="45630">
              <a:spAutoFit/>
            </a:bodyPr>
            <a:lstStyle/>
            <a:p>
              <a:r>
                <a:rPr lang="en-US" sz="1800" b="1" noProof="0" dirty="0" smtClean="0">
                  <a:solidFill>
                    <a:schemeClr val="tx1"/>
                  </a:solidFill>
                  <a:latin typeface="+mj-lt"/>
                </a:rPr>
                <a:t>Target Audience</a:t>
              </a:r>
              <a:endParaRPr lang="en-US" sz="1200" b="1" noProof="0" dirty="0">
                <a:solidFill>
                  <a:schemeClr val="tx1"/>
                </a:solidFill>
                <a:latin typeface="+mj-lt"/>
              </a:endParaRPr>
            </a:p>
          </p:txBody>
        </p:sp>
        <p:cxnSp>
          <p:nvCxnSpPr>
            <p:cNvPr id="37" name="Straight Connector 12"/>
            <p:cNvCxnSpPr/>
            <p:nvPr userDrawn="1"/>
          </p:nvCxnSpPr>
          <p:spPr>
            <a:xfrm flipV="1">
              <a:off x="1197563" y="1776441"/>
              <a:ext cx="6941518" cy="24838"/>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8" name="Textplatzhalter 21"/>
          <p:cNvSpPr>
            <a:spLocks noGrp="1"/>
          </p:cNvSpPr>
          <p:nvPr>
            <p:ph type="body" sz="quarter" idx="16" hasCustomPrompt="1"/>
          </p:nvPr>
        </p:nvSpPr>
        <p:spPr>
          <a:xfrm>
            <a:off x="2044953" y="4927509"/>
            <a:ext cx="9824247" cy="1319928"/>
          </a:xfrm>
          <a:prstGeom prst="rect">
            <a:avLst/>
          </a:prstGeom>
        </p:spPr>
        <p:txBody>
          <a:bodyPr anchor="t" anchorCtr="0"/>
          <a:lstStyle>
            <a:lvl1pPr marL="266400" indent="-194400">
              <a:lnSpc>
                <a:spcPct val="100000"/>
              </a:lnSpc>
              <a:spcBef>
                <a:spcPts val="0"/>
              </a:spcBef>
              <a:spcAft>
                <a:spcPts val="0"/>
              </a:spcAft>
              <a:buClr>
                <a:schemeClr val="bg1">
                  <a:lumMod val="75000"/>
                </a:schemeClr>
              </a:buClr>
              <a:buSzPct val="100000"/>
              <a:buFont typeface="Wingdings" panose="05000000000000000000" pitchFamily="2" charset="2"/>
              <a:buChar char="§"/>
              <a:defRPr sz="18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en-US" dirty="0" smtClean="0"/>
              <a:t>&lt;Target audience&gt;</a:t>
            </a:r>
          </a:p>
          <a:p>
            <a:pPr lvl="0"/>
            <a:r>
              <a:rPr lang="en-US" dirty="0" smtClean="0"/>
              <a:t>&lt;Target audience&gt;</a:t>
            </a:r>
          </a:p>
          <a:p>
            <a:pPr lvl="0"/>
            <a:r>
              <a:rPr lang="en-US" dirty="0" smtClean="0"/>
              <a:t>&lt;Target audience&gt;</a:t>
            </a:r>
          </a:p>
        </p:txBody>
      </p:sp>
    </p:spTree>
    <p:extLst>
      <p:ext uri="{BB962C8B-B14F-4D97-AF65-F5344CB8AC3E}">
        <p14:creationId xmlns:p14="http://schemas.microsoft.com/office/powerpoint/2010/main" val="2738841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dule information II">
    <p:spTree>
      <p:nvGrpSpPr>
        <p:cNvPr id="1" name=""/>
        <p:cNvGrpSpPr/>
        <p:nvPr/>
      </p:nvGrpSpPr>
      <p:grpSpPr>
        <a:xfrm>
          <a:off x="0" y="0"/>
          <a:ext cx="0" cy="0"/>
          <a:chOff x="0" y="0"/>
          <a:chExt cx="0" cy="0"/>
        </a:xfrm>
      </p:grpSpPr>
      <p:sp>
        <p:nvSpPr>
          <p:cNvPr id="5" name="Textfeld 4"/>
          <p:cNvSpPr txBox="1"/>
          <p:nvPr userDrawn="1"/>
        </p:nvSpPr>
        <p:spPr>
          <a:xfrm>
            <a:off x="324000" y="324000"/>
            <a:ext cx="11545200" cy="759600"/>
          </a:xfrm>
          <a:prstGeom prst="rect">
            <a:avLst/>
          </a:prstGeom>
          <a:noFill/>
        </p:spPr>
        <p:txBody>
          <a:bodyPr wrap="square" lIns="0" tIns="0" rIns="0" bIns="0" rtlCol="0" anchor="ctr" anchorCtr="0">
            <a:noAutofit/>
          </a:bodyPr>
          <a:lstStyle/>
          <a:p>
            <a:pPr fontAlgn="base">
              <a:spcBef>
                <a:spcPts val="600"/>
              </a:spcBef>
              <a:spcAft>
                <a:spcPct val="0"/>
              </a:spcAft>
              <a:buClr>
                <a:srgbClr val="F0AB00"/>
              </a:buClr>
              <a:buSzPct val="80000"/>
            </a:pPr>
            <a:r>
              <a:rPr lang="en-US" sz="2400" b="1" kern="0" noProof="0" dirty="0" smtClean="0">
                <a:solidFill>
                  <a:schemeClr val="accent2"/>
                </a:solidFill>
                <a:latin typeface="+mj-lt"/>
                <a:ea typeface="Arial Unicode MS" pitchFamily="34" charset="-128"/>
                <a:cs typeface="Arial Unicode MS" pitchFamily="34" charset="-128"/>
              </a:rPr>
              <a:t>Module</a:t>
            </a:r>
            <a:r>
              <a:rPr lang="en-US" sz="2400" b="1" kern="0" baseline="0" noProof="0" dirty="0" smtClean="0">
                <a:solidFill>
                  <a:schemeClr val="accent2"/>
                </a:solidFill>
                <a:latin typeface="+mj-lt"/>
                <a:ea typeface="Arial Unicode MS" pitchFamily="34" charset="-128"/>
                <a:cs typeface="Arial Unicode MS" pitchFamily="34" charset="-128"/>
              </a:rPr>
              <a:t> Information</a:t>
            </a:r>
            <a:endParaRPr lang="en-US" sz="2400" b="1" kern="0" noProof="0" dirty="0" smtClean="0">
              <a:solidFill>
                <a:schemeClr val="accent2"/>
              </a:solidFill>
              <a:latin typeface="+mj-lt"/>
              <a:ea typeface="Arial Unicode MS" pitchFamily="34" charset="-128"/>
              <a:cs typeface="Arial Unicode MS" pitchFamily="34" charset="-128"/>
            </a:endParaRPr>
          </a:p>
        </p:txBody>
      </p:sp>
      <p:grpSp>
        <p:nvGrpSpPr>
          <p:cNvPr id="3" name="Gruppieren 2"/>
          <p:cNvGrpSpPr/>
          <p:nvPr userDrawn="1"/>
        </p:nvGrpSpPr>
        <p:grpSpPr>
          <a:xfrm>
            <a:off x="324000" y="1503256"/>
            <a:ext cx="1299600" cy="1299600"/>
            <a:chOff x="214040" y="1152039"/>
            <a:chExt cx="765542" cy="765543"/>
          </a:xfrm>
        </p:grpSpPr>
        <p:sp>
          <p:nvSpPr>
            <p:cNvPr id="4" name="Donut 11"/>
            <p:cNvSpPr/>
            <p:nvPr userDrawn="1"/>
          </p:nvSpPr>
          <p:spPr bwMode="gray">
            <a:xfrm>
              <a:off x="214040" y="1152039"/>
              <a:ext cx="765542" cy="765543"/>
            </a:xfrm>
            <a:prstGeom prst="donut">
              <a:avLst>
                <a:gd name="adj" fmla="val 5979"/>
              </a:avLst>
            </a:prstGeom>
            <a:solidFill>
              <a:schemeClr val="accent1"/>
            </a:solidFill>
            <a:ln w="6350" algn="ctr">
              <a:solidFill>
                <a:schemeClr val="accent1"/>
              </a:solidFill>
              <a:miter lim="800000"/>
              <a:headEnd/>
              <a:tailEnd/>
            </a:ln>
          </p:spPr>
          <p:txBody>
            <a:bodyPr lIns="89863" tIns="71908" rIns="89863" bIns="71908" rtlCol="0" anchor="ctr"/>
            <a:lstStyle/>
            <a:p>
              <a:pPr algn="ctr" defTabSz="913003" fontAlgn="base">
                <a:spcBef>
                  <a:spcPct val="50000"/>
                </a:spcBef>
                <a:spcAft>
                  <a:spcPct val="0"/>
                </a:spcAft>
                <a:buClr>
                  <a:srgbClr val="F0AB00"/>
                </a:buClr>
                <a:buSzPct val="80000"/>
              </a:pPr>
              <a:endParaRPr lang="de-DE" sz="2000" kern="0">
                <a:ea typeface="Arial Unicode MS" pitchFamily="34" charset="-128"/>
                <a:cs typeface="Arial Unicode MS" pitchFamily="34" charset="-128"/>
              </a:endParaRPr>
            </a:p>
          </p:txBody>
        </p:sp>
        <p:pic>
          <p:nvPicPr>
            <p:cNvPr id="6"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3487" y="1313261"/>
              <a:ext cx="35242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 name="Gruppieren 6"/>
          <p:cNvGrpSpPr/>
          <p:nvPr userDrawn="1"/>
        </p:nvGrpSpPr>
        <p:grpSpPr>
          <a:xfrm>
            <a:off x="1951753" y="1927906"/>
            <a:ext cx="9917447" cy="500901"/>
            <a:chOff x="1108399" y="1396713"/>
            <a:chExt cx="7030682" cy="404566"/>
          </a:xfrm>
        </p:grpSpPr>
        <p:sp>
          <p:nvSpPr>
            <p:cNvPr id="8" name="Rectangle 10"/>
            <p:cNvSpPr/>
            <p:nvPr userDrawn="1"/>
          </p:nvSpPr>
          <p:spPr>
            <a:xfrm>
              <a:off x="1108399" y="1396713"/>
              <a:ext cx="3835401" cy="298154"/>
            </a:xfrm>
            <a:prstGeom prst="rect">
              <a:avLst/>
            </a:prstGeom>
          </p:spPr>
          <p:txBody>
            <a:bodyPr wrap="square" lIns="91302" tIns="45630" rIns="91302" bIns="45630">
              <a:spAutoFit/>
            </a:bodyPr>
            <a:lstStyle/>
            <a:p>
              <a:r>
                <a:rPr lang="en-US" sz="1800" b="1" kern="1200" noProof="0" dirty="0" smtClean="0">
                  <a:solidFill>
                    <a:schemeClr val="tx1"/>
                  </a:solidFill>
                  <a:latin typeface="Arial"/>
                  <a:ea typeface="+mn-ea"/>
                  <a:cs typeface="+mn-cs"/>
                </a:rPr>
                <a:t>Learning Objectives</a:t>
              </a:r>
              <a:endParaRPr lang="en-US" sz="1800" b="1" kern="1200" noProof="0" dirty="0">
                <a:solidFill>
                  <a:schemeClr val="tx1"/>
                </a:solidFill>
                <a:latin typeface="Arial"/>
                <a:ea typeface="+mn-ea"/>
                <a:cs typeface="+mn-cs"/>
              </a:endParaRPr>
            </a:p>
          </p:txBody>
        </p:sp>
        <p:cxnSp>
          <p:nvCxnSpPr>
            <p:cNvPr id="9" name="Straight Connector 12"/>
            <p:cNvCxnSpPr/>
            <p:nvPr userDrawn="1"/>
          </p:nvCxnSpPr>
          <p:spPr>
            <a:xfrm flipV="1">
              <a:off x="1197563" y="1776441"/>
              <a:ext cx="6941518" cy="24838"/>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0" name="Textplatzhalter 21"/>
          <p:cNvSpPr>
            <a:spLocks noGrp="1"/>
          </p:cNvSpPr>
          <p:nvPr>
            <p:ph type="body" sz="quarter" idx="15" hasCustomPrompt="1"/>
          </p:nvPr>
        </p:nvSpPr>
        <p:spPr>
          <a:xfrm>
            <a:off x="2038856" y="2624439"/>
            <a:ext cx="9830344" cy="1319928"/>
          </a:xfrm>
          <a:prstGeom prst="rect">
            <a:avLst/>
          </a:prstGeom>
        </p:spPr>
        <p:txBody>
          <a:bodyPr anchor="t" anchorCtr="0"/>
          <a:lstStyle>
            <a:lvl1pPr marL="266400" indent="-194400">
              <a:lnSpc>
                <a:spcPct val="100000"/>
              </a:lnSpc>
              <a:spcBef>
                <a:spcPts val="0"/>
              </a:spcBef>
              <a:spcAft>
                <a:spcPts val="0"/>
              </a:spcAft>
              <a:buClr>
                <a:schemeClr val="bg1">
                  <a:lumMod val="75000"/>
                </a:schemeClr>
              </a:buClr>
              <a:buSzPct val="100000"/>
              <a:buFont typeface="Wingdings" panose="05000000000000000000" pitchFamily="2" charset="2"/>
              <a:buChar char="§"/>
              <a:defRPr sz="18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en-US" dirty="0" smtClean="0"/>
              <a:t>&lt;Learning objective&gt;</a:t>
            </a:r>
          </a:p>
          <a:p>
            <a:pPr lvl="0"/>
            <a:r>
              <a:rPr lang="en-US" dirty="0" smtClean="0"/>
              <a:t>&lt;Learning objective&gt;</a:t>
            </a:r>
          </a:p>
          <a:p>
            <a:pPr lvl="0"/>
            <a:r>
              <a:rPr lang="en-US" dirty="0" smtClean="0"/>
              <a:t>&lt;Learning objective&gt;</a:t>
            </a:r>
          </a:p>
        </p:txBody>
      </p:sp>
    </p:spTree>
    <p:extLst>
      <p:ext uri="{BB962C8B-B14F-4D97-AF65-F5344CB8AC3E}">
        <p14:creationId xmlns:p14="http://schemas.microsoft.com/office/powerpoint/2010/main" val="1014866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&lt;Agenda&gt;</a:t>
            </a:r>
            <a:endParaRPr lang="en-US" dirty="0"/>
          </a:p>
        </p:txBody>
      </p:sp>
      <p:sp>
        <p:nvSpPr>
          <p:cNvPr id="5" name="Text Placeholder 2"/>
          <p:cNvSpPr>
            <a:spLocks noGrp="1"/>
          </p:cNvSpPr>
          <p:nvPr>
            <p:ph idx="1"/>
          </p:nvPr>
        </p:nvSpPr>
        <p:spPr bwMode="gray">
          <a:xfrm>
            <a:off x="324000" y="1691079"/>
            <a:ext cx="11545200"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Tree>
    <p:extLst>
      <p:ext uri="{BB962C8B-B14F-4D97-AF65-F5344CB8AC3E}">
        <p14:creationId xmlns:p14="http://schemas.microsoft.com/office/powerpoint/2010/main" val="2680609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5" name="Text Placeholder 2"/>
          <p:cNvSpPr>
            <a:spLocks noGrp="1"/>
          </p:cNvSpPr>
          <p:nvPr>
            <p:ph idx="1"/>
          </p:nvPr>
        </p:nvSpPr>
        <p:spPr bwMode="gray">
          <a:xfrm>
            <a:off x="324000" y="1691079"/>
            <a:ext cx="11545200"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2" name="Title 1"/>
          <p:cNvSpPr>
            <a:spLocks noGrp="1"/>
          </p:cNvSpPr>
          <p:nvPr>
            <p:ph type="title" hasCustomPrompt="1"/>
          </p:nvPr>
        </p:nvSpPr>
        <p:spPr/>
        <p:txBody>
          <a:bodyPr/>
          <a:lstStyle>
            <a:lvl1pPr>
              <a:defRPr/>
            </a:lvl1pPr>
          </a:lstStyle>
          <a:p>
            <a:r>
              <a:rPr lang="en-US" noProof="0" dirty="0" smtClean="0"/>
              <a:t>&lt;Page title&gt;</a:t>
            </a:r>
            <a:endParaRPr lang="en-US" dirty="0"/>
          </a:p>
        </p:txBody>
      </p:sp>
    </p:spTree>
    <p:extLst>
      <p:ext uri="{BB962C8B-B14F-4D97-AF65-F5344CB8AC3E}">
        <p14:creationId xmlns:p14="http://schemas.microsoft.com/office/powerpoint/2010/main" val="3871037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75"/>
            <a:ext cx="11545200" cy="756175"/>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324000" y="1691079"/>
            <a:ext cx="11545200" cy="4392042"/>
          </a:xfrm>
          <a:prstGeom prst="rect">
            <a:avLst/>
          </a:prstGeom>
        </p:spPr>
        <p:txBody>
          <a:bodyPr vert="horz" lIns="0" tIns="0" rIns="0" bIns="0" rtlCol="0">
            <a:noAutofit/>
          </a:bodyPr>
          <a:lstStyle/>
          <a:p>
            <a:pPr lvl="0"/>
            <a:r>
              <a:rPr lang="en-US" noProof="0" dirty="0" smtClean="0"/>
              <a:t>&lt;level 1&gt;</a:t>
            </a:r>
          </a:p>
          <a:p>
            <a:pPr lvl="1"/>
            <a:r>
              <a:rPr lang="en-US" noProof="0" dirty="0" smtClean="0"/>
              <a:t>&lt;level 2&gt;</a:t>
            </a:r>
          </a:p>
          <a:p>
            <a:pPr lvl="2"/>
            <a:r>
              <a:rPr lang="en-US" noProof="0" dirty="0" smtClean="0"/>
              <a:t>&lt;level 3&gt;</a:t>
            </a:r>
          </a:p>
          <a:p>
            <a:pPr lvl="3"/>
            <a:r>
              <a:rPr lang="en-US" noProof="0" dirty="0" smtClean="0"/>
              <a:t>&lt;level 4&gt;</a:t>
            </a:r>
          </a:p>
        </p:txBody>
      </p:sp>
      <p:sp>
        <p:nvSpPr>
          <p:cNvPr id="33" name="Rectangle 32"/>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485"/>
            <a:ext cx="11545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userDrawn="1"/>
        </p:nvSpPr>
        <p:spPr bwMode="white">
          <a:xfrm>
            <a:off x="324000" y="6537251"/>
            <a:ext cx="11545200" cy="324075"/>
          </a:xfrm>
          <a:prstGeom prst="rect">
            <a:avLst/>
          </a:prstGeom>
          <a:solidFill>
            <a:schemeClr val="tx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0" name="TextBox 9"/>
          <p:cNvSpPr txBox="1"/>
          <p:nvPr userDrawn="1"/>
        </p:nvSpPr>
        <p:spPr bwMode="black">
          <a:xfrm>
            <a:off x="324000" y="6630039"/>
            <a:ext cx="3153112" cy="138499"/>
          </a:xfrm>
          <a:prstGeom prst="rect">
            <a:avLst/>
          </a:prstGeom>
          <a:noFill/>
        </p:spPr>
        <p:txBody>
          <a:bodyPr wrap="none" lIns="85730" tIns="0" rIns="0" bIns="0" rtlCol="0">
            <a:spAutoFit/>
          </a:bodyPr>
          <a:lstStyle/>
          <a:p>
            <a:pPr marL="0" indent="0" algn="l" defTabSz="816226">
              <a:buClr>
                <a:srgbClr val="000000"/>
              </a:buClr>
              <a:buFont typeface="Arial" pitchFamily="34" charset="0"/>
              <a:buNone/>
            </a:pPr>
            <a:r>
              <a:rPr lang="en-US" sz="900" dirty="0" smtClean="0">
                <a:solidFill>
                  <a:srgbClr val="FFFFFF"/>
                </a:solidFill>
              </a:rPr>
              <a:t>© 2017 SAP</a:t>
            </a:r>
            <a:r>
              <a:rPr lang="en-US" sz="900" baseline="0" dirty="0" smtClean="0">
                <a:solidFill>
                  <a:srgbClr val="FFFFFF"/>
                </a:solidFill>
              </a:rPr>
              <a:t> SE / SAP UCC Magdeburg</a:t>
            </a:r>
            <a:r>
              <a:rPr lang="en-US" sz="900" dirty="0" smtClean="0">
                <a:solidFill>
                  <a:srgbClr val="FFFFFF"/>
                </a:solidFill>
              </a:rPr>
              <a:t>. All rights reserved.</a:t>
            </a:r>
          </a:p>
        </p:txBody>
      </p:sp>
      <p:sp>
        <p:nvSpPr>
          <p:cNvPr id="34" name="TextBox 33"/>
          <p:cNvSpPr txBox="1"/>
          <p:nvPr userDrawn="1"/>
        </p:nvSpPr>
        <p:spPr bwMode="black">
          <a:xfrm>
            <a:off x="11640519" y="6630039"/>
            <a:ext cx="227631" cy="138499"/>
          </a:xfrm>
          <a:prstGeom prst="rect">
            <a:avLst/>
          </a:prstGeom>
          <a:noFill/>
        </p:spPr>
        <p:txBody>
          <a:bodyPr wrap="none" lIns="0" tIns="0" rIns="85730" bIns="0" rtlCol="0">
            <a:spAutoFit/>
          </a:bodyPr>
          <a:lstStyle/>
          <a:p>
            <a:pPr marL="111525" indent="-111525" algn="r">
              <a:buClr>
                <a:schemeClr val="accent2"/>
              </a:buClr>
              <a:buFont typeface="Arial" pitchFamily="34" charset="0"/>
              <a:buNone/>
            </a:pPr>
            <a:fld id="{0BDC132A-5C91-4078-9777-31DA19A62E0A}" type="slidenum">
              <a:rPr lang="en-US" sz="900" baseline="0" noProof="0" smtClean="0">
                <a:solidFill>
                  <a:schemeClr val="bg1"/>
                </a:solidFill>
              </a:rPr>
              <a:pPr marL="111525" indent="-111525" algn="r">
                <a:buClr>
                  <a:schemeClr val="accent2"/>
                </a:buClr>
                <a:buFont typeface="Arial" pitchFamily="34" charset="0"/>
                <a:buNone/>
              </a:pPr>
              <a:t>‹Nr.›</a:t>
            </a:fld>
            <a:endParaRPr lang="en-US" sz="900" noProof="0" dirty="0" smtClean="0">
              <a:solidFill>
                <a:schemeClr val="bg1"/>
              </a:solidFill>
            </a:endParaRPr>
          </a:p>
        </p:txBody>
      </p:sp>
    </p:spTree>
    <p:extLst>
      <p:ext uri="{BB962C8B-B14F-4D97-AF65-F5344CB8AC3E}">
        <p14:creationId xmlns:p14="http://schemas.microsoft.com/office/powerpoint/2010/main" val="383640044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56" r:id="rId5"/>
    <p:sldLayoutId id="2147483759" r:id="rId6"/>
    <p:sldLayoutId id="2147483760" r:id="rId7"/>
    <p:sldLayoutId id="2147483746" r:id="rId8"/>
    <p:sldLayoutId id="2147483749" r:id="rId9"/>
    <p:sldLayoutId id="2147483750" r:id="rId10"/>
    <p:sldLayoutId id="2147483751" r:id="rId11"/>
    <p:sldLayoutId id="2147483752" r:id="rId12"/>
    <p:sldLayoutId id="2147483753" r:id="rId13"/>
    <p:sldLayoutId id="2147483754" r:id="rId14"/>
    <p:sldLayoutId id="2147483755" r:id="rId15"/>
    <p:sldLayoutId id="2147483745" r:id="rId16"/>
    <p:sldLayoutId id="2147483757" r:id="rId17"/>
    <p:sldLayoutId id="2147483758" r:id="rId18"/>
    <p:sldLayoutId id="2147483762" r:id="rId19"/>
  </p:sldLayoutIdLst>
  <p:hf hdr="0" ftr="0" dt="0"/>
  <p:txStyles>
    <p:titleStyle>
      <a:lvl1pPr algn="l" defTabSz="1088776" rtl="0" eaLnBrk="1" latinLnBrk="0" hangingPunct="1">
        <a:spcBef>
          <a:spcPct val="0"/>
        </a:spcBef>
        <a:buNone/>
        <a:defRPr sz="2800" b="1" kern="1200">
          <a:solidFill>
            <a:schemeClr val="accent2"/>
          </a:solidFill>
          <a:latin typeface="+mj-lt"/>
          <a:ea typeface="+mj-ea"/>
          <a:cs typeface="+mj-cs"/>
        </a:defRPr>
      </a:lvl1pPr>
    </p:titleStyle>
    <p:bodyStyle>
      <a:lvl1pPr marL="201600" indent="-201600" algn="l" defTabSz="1088776" rtl="0" eaLnBrk="1" latinLnBrk="0" hangingPunct="1">
        <a:spcBef>
          <a:spcPts val="0"/>
        </a:spcBef>
        <a:buClr>
          <a:schemeClr val="accent1"/>
        </a:buClr>
        <a:buSzPct val="100000"/>
        <a:buFont typeface="Wingdings" panose="05000000000000000000" pitchFamily="2" charset="2"/>
        <a:buChar char="§"/>
        <a:defRPr sz="1800" b="0" kern="1200">
          <a:solidFill>
            <a:schemeClr val="tx1"/>
          </a:solidFill>
          <a:latin typeface="+mn-lt"/>
          <a:ea typeface="+mn-ea"/>
          <a:cs typeface="+mn-cs"/>
        </a:defRPr>
      </a:lvl1pPr>
      <a:lvl2pPr marL="417600" indent="-216000" algn="l" defTabSz="1088776" rtl="0" eaLnBrk="1" latinLnBrk="0" hangingPunct="1">
        <a:spcBef>
          <a:spcPts val="338"/>
        </a:spcBef>
        <a:buClr>
          <a:schemeClr val="accent1"/>
        </a:buClr>
        <a:buSzPct val="100000"/>
        <a:buFont typeface="Arial" panose="020B0604020202020204" pitchFamily="34" charset="0"/>
        <a:buChar char="•"/>
        <a:defRPr sz="1600" kern="1200">
          <a:solidFill>
            <a:schemeClr val="tx1"/>
          </a:solidFill>
          <a:latin typeface="+mn-lt"/>
          <a:ea typeface="+mn-ea"/>
          <a:cs typeface="+mn-cs"/>
        </a:defRPr>
      </a:lvl2pPr>
      <a:lvl3pPr marL="540000" indent="-216000" algn="l" defTabSz="1088776" rtl="0" eaLnBrk="1" latinLnBrk="0" hangingPunct="1">
        <a:spcBef>
          <a:spcPts val="225"/>
        </a:spcBef>
        <a:buClr>
          <a:schemeClr val="accent1"/>
        </a:buClr>
        <a:buSzPct val="75000"/>
        <a:buFont typeface="Symbol" panose="05050102010706020507" pitchFamily="18" charset="2"/>
        <a:buChar char="-"/>
        <a:defRPr sz="1450" kern="1200">
          <a:solidFill>
            <a:schemeClr val="tx1"/>
          </a:solidFill>
          <a:latin typeface="+mn-lt"/>
          <a:ea typeface="+mn-ea"/>
          <a:cs typeface="+mn-cs"/>
        </a:defRPr>
      </a:lvl3pPr>
      <a:lvl4pPr marL="720000" indent="-216000" algn="l" defTabSz="1088776" rtl="0" eaLnBrk="1" latinLnBrk="0" hangingPunct="1">
        <a:spcBef>
          <a:spcPts val="140"/>
        </a:spcBef>
        <a:buClr>
          <a:schemeClr val="accent1"/>
        </a:buClr>
        <a:buSzPct val="75000"/>
        <a:buFont typeface="Courier New" panose="02070309020205020404" pitchFamily="49" charset="0"/>
        <a:buChar char="o"/>
        <a:defRPr sz="1300" kern="1200" baseline="0">
          <a:solidFill>
            <a:schemeClr val="tx1"/>
          </a:solidFill>
          <a:latin typeface="+mn-lt"/>
          <a:ea typeface="+mn-ea"/>
          <a:cs typeface="+mn-cs"/>
        </a:defRPr>
      </a:lvl4pPr>
      <a:lvl5pPr marL="540000" indent="-180000" algn="l" defTabSz="1088776" rtl="0" eaLnBrk="1" latinLnBrk="0" hangingPunct="1">
        <a:spcBef>
          <a:spcPts val="250"/>
        </a:spcBef>
        <a:buClr>
          <a:schemeClr val="tx1"/>
        </a:buClr>
        <a:buSzPct val="100000"/>
        <a:buFont typeface="Courier New" pitchFamily="49" charset="0"/>
        <a:buChar char="o"/>
        <a:defRPr sz="16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776" rtl="0" eaLnBrk="1" latinLnBrk="0" hangingPunct="1">
        <a:defRPr sz="2100" kern="1200">
          <a:solidFill>
            <a:schemeClr val="tx1"/>
          </a:solidFill>
          <a:latin typeface="+mn-lt"/>
          <a:ea typeface="+mn-ea"/>
          <a:cs typeface="+mn-cs"/>
        </a:defRPr>
      </a:lvl1pPr>
      <a:lvl2pPr marL="544388" algn="l" defTabSz="1088776" rtl="0" eaLnBrk="1" latinLnBrk="0" hangingPunct="1">
        <a:defRPr sz="2100" kern="1200">
          <a:solidFill>
            <a:schemeClr val="tx1"/>
          </a:solidFill>
          <a:latin typeface="+mn-lt"/>
          <a:ea typeface="+mn-ea"/>
          <a:cs typeface="+mn-cs"/>
        </a:defRPr>
      </a:lvl2pPr>
      <a:lvl3pPr marL="1088776" algn="l" defTabSz="1088776" rtl="0" eaLnBrk="1" latinLnBrk="0" hangingPunct="1">
        <a:defRPr sz="2100" kern="1200">
          <a:solidFill>
            <a:schemeClr val="tx1"/>
          </a:solidFill>
          <a:latin typeface="+mn-lt"/>
          <a:ea typeface="+mn-ea"/>
          <a:cs typeface="+mn-cs"/>
        </a:defRPr>
      </a:lvl3pPr>
      <a:lvl4pPr marL="1633164" algn="l" defTabSz="1088776" rtl="0" eaLnBrk="1" latinLnBrk="0" hangingPunct="1">
        <a:defRPr sz="2100" kern="1200">
          <a:solidFill>
            <a:schemeClr val="tx1"/>
          </a:solidFill>
          <a:latin typeface="+mn-lt"/>
          <a:ea typeface="+mn-ea"/>
          <a:cs typeface="+mn-cs"/>
        </a:defRPr>
      </a:lvl4pPr>
      <a:lvl5pPr marL="2177552" algn="l" defTabSz="1088776" rtl="0" eaLnBrk="1" latinLnBrk="0" hangingPunct="1">
        <a:defRPr sz="2100" kern="1200">
          <a:solidFill>
            <a:schemeClr val="tx1"/>
          </a:solidFill>
          <a:latin typeface="+mn-lt"/>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1.png"/><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png"/><Relationship Id="rId1" Type="http://schemas.openxmlformats.org/officeDocument/2006/relationships/slideLayout" Target="../slideLayouts/slideLayout9.xml"/><Relationship Id="rId5" Type="http://schemas.openxmlformats.org/officeDocument/2006/relationships/image" Target="../media/image16.gif"/><Relationship Id="rId4" Type="http://schemas.openxmlformats.org/officeDocument/2006/relationships/image" Target="../media/image15.w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19.wmf"/><Relationship Id="rId4" Type="http://schemas.openxmlformats.org/officeDocument/2006/relationships/image" Target="../media/image1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de-DE" dirty="0"/>
              <a:t>Materials Management (MM)</a:t>
            </a:r>
            <a:endParaRPr lang="de-DE" dirty="0"/>
          </a:p>
        </p:txBody>
      </p:sp>
      <p:sp>
        <p:nvSpPr>
          <p:cNvPr id="3" name="Untertitel 2"/>
          <p:cNvSpPr>
            <a:spLocks noGrp="1"/>
          </p:cNvSpPr>
          <p:nvPr>
            <p:ph type="subTitle" idx="1"/>
          </p:nvPr>
        </p:nvSpPr>
        <p:spPr/>
        <p:txBody>
          <a:bodyPr/>
          <a:lstStyle/>
          <a:p>
            <a:r>
              <a:rPr lang="en-US" dirty="0" smtClean="0"/>
              <a:t>Curriculum: Introduction to ERP using Global Bike</a:t>
            </a:r>
          </a:p>
          <a:p>
            <a:endParaRPr lang="en-US" dirty="0"/>
          </a:p>
        </p:txBody>
      </p:sp>
    </p:spTree>
    <p:extLst>
      <p:ext uri="{BB962C8B-B14F-4D97-AF65-F5344CB8AC3E}">
        <p14:creationId xmlns:p14="http://schemas.microsoft.com/office/powerpoint/2010/main" val="2478065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ltLang="de-DE" dirty="0" smtClean="0"/>
              <a:t>Global Bike </a:t>
            </a:r>
            <a:r>
              <a:rPr lang="en-US" altLang="de-DE" dirty="0"/>
              <a:t>Enterprise Structure in SAP ERP (Logistics)</a:t>
            </a:r>
            <a:endParaRPr lang="de-DE" dirty="0"/>
          </a:p>
        </p:txBody>
      </p:sp>
      <p:grpSp>
        <p:nvGrpSpPr>
          <p:cNvPr id="78" name="Gruppieren 77"/>
          <p:cNvGrpSpPr/>
          <p:nvPr/>
        </p:nvGrpSpPr>
        <p:grpSpPr>
          <a:xfrm>
            <a:off x="1638900" y="1399487"/>
            <a:ext cx="8915400" cy="4979410"/>
            <a:chOff x="76200" y="1219200"/>
            <a:chExt cx="8915400" cy="4979410"/>
          </a:xfrm>
        </p:grpSpPr>
        <p:sp>
          <p:nvSpPr>
            <p:cNvPr id="4" name="AutoShape 16"/>
            <p:cNvSpPr>
              <a:spLocks noChangeArrowheads="1"/>
            </p:cNvSpPr>
            <p:nvPr/>
          </p:nvSpPr>
          <p:spPr bwMode="auto">
            <a:xfrm>
              <a:off x="76200" y="1219200"/>
              <a:ext cx="8915400" cy="4953000"/>
            </a:xfrm>
            <a:prstGeom prst="parallelogram">
              <a:avLst>
                <a:gd name="adj" fmla="val 45000"/>
              </a:avLst>
            </a:prstGeom>
            <a:gradFill rotWithShape="0">
              <a:gsLst>
                <a:gs pos="0">
                  <a:srgbClr val="0050A8"/>
                </a:gs>
                <a:gs pos="100000">
                  <a:srgbClr val="B5C1E9"/>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B5C1E9"/>
              </a:extrusionClr>
              <a:contourClr>
                <a:srgbClr val="0050A8"/>
              </a:contourClr>
            </a:sp3d>
          </p:spPr>
          <p:txBody>
            <a:bodyPr wrap="none" lIns="0" tIns="0" rIns="0" bIns="0" anchor="b">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endParaRPr lang="de-DE" altLang="de-DE" sz="1400"/>
            </a:p>
          </p:txBody>
        </p:sp>
        <p:sp>
          <p:nvSpPr>
            <p:cNvPr id="5" name="Text Box 17"/>
            <p:cNvSpPr txBox="1">
              <a:spLocks noChangeArrowheads="1"/>
            </p:cNvSpPr>
            <p:nvPr/>
          </p:nvSpPr>
          <p:spPr bwMode="auto">
            <a:xfrm>
              <a:off x="179387" y="5857875"/>
              <a:ext cx="1944687"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r>
                <a:rPr lang="en-US" altLang="de-DE" sz="1600" dirty="0"/>
                <a:t>Client </a:t>
              </a:r>
              <a:r>
                <a:rPr lang="en-US" altLang="de-DE" sz="1600" dirty="0" smtClean="0"/>
                <a:t>Global Bike</a:t>
              </a:r>
              <a:endParaRPr lang="en-US" altLang="de-DE" sz="1600" dirty="0"/>
            </a:p>
          </p:txBody>
        </p:sp>
        <p:sp>
          <p:nvSpPr>
            <p:cNvPr id="6" name="AutoShape 19"/>
            <p:cNvSpPr>
              <a:spLocks noChangeArrowheads="1"/>
            </p:cNvSpPr>
            <p:nvPr/>
          </p:nvSpPr>
          <p:spPr bwMode="auto">
            <a:xfrm>
              <a:off x="304800" y="1268413"/>
              <a:ext cx="4267200" cy="4572000"/>
            </a:xfrm>
            <a:prstGeom prst="parallelogram">
              <a:avLst>
                <a:gd name="adj" fmla="val 47731"/>
              </a:avLst>
            </a:prstGeom>
            <a:gradFill rotWithShape="1">
              <a:gsLst>
                <a:gs pos="0">
                  <a:srgbClr val="99FF66">
                    <a:alpha val="89998"/>
                  </a:srgbClr>
                </a:gs>
                <a:gs pos="100000">
                  <a:srgbClr val="47762F"/>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99FF66"/>
              </a:extrusionClr>
              <a:contourClr>
                <a:srgbClr val="99FF66"/>
              </a:contourClr>
            </a:sp3d>
          </p:spPr>
          <p:txBody>
            <a:bodyPr wrap="none" lIns="0" tIns="0" rIns="0" bIns="0" anchor="b">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endParaRPr lang="de-DE" altLang="de-DE" sz="1400">
                <a:solidFill>
                  <a:srgbClr val="F8F8F8"/>
                </a:solidFill>
              </a:endParaRPr>
            </a:p>
          </p:txBody>
        </p:sp>
        <p:sp>
          <p:nvSpPr>
            <p:cNvPr id="7" name="Text Box 20"/>
            <p:cNvSpPr txBox="1">
              <a:spLocks noChangeArrowheads="1"/>
            </p:cNvSpPr>
            <p:nvPr/>
          </p:nvSpPr>
          <p:spPr bwMode="auto">
            <a:xfrm>
              <a:off x="293688" y="5557838"/>
              <a:ext cx="1254125"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en-US" altLang="de-DE" sz="1600">
                  <a:cs typeface="Times New Roman" panose="02020603050405020304" pitchFamily="18" charset="0"/>
                </a:rPr>
                <a:t> CC US00</a:t>
              </a:r>
            </a:p>
          </p:txBody>
        </p:sp>
        <p:sp>
          <p:nvSpPr>
            <p:cNvPr id="8" name="AutoShape 21"/>
            <p:cNvSpPr>
              <a:spLocks noChangeArrowheads="1"/>
            </p:cNvSpPr>
            <p:nvPr/>
          </p:nvSpPr>
          <p:spPr bwMode="auto">
            <a:xfrm>
              <a:off x="523875" y="1341438"/>
              <a:ext cx="2454275" cy="4206875"/>
            </a:xfrm>
            <a:prstGeom prst="parallelogram">
              <a:avLst>
                <a:gd name="adj" fmla="val 75681"/>
              </a:avLst>
            </a:prstGeom>
            <a:solidFill>
              <a:srgbClr val="FFFF66"/>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FFFF66"/>
              </a:extrusionClr>
              <a:contourClr>
                <a:srgbClr val="FFFF66"/>
              </a:contourClr>
            </a:sp3d>
          </p:spPr>
          <p:txBody>
            <a:bodyPr wrap="none" lIns="0" tIns="0" rIns="0" bIns="0" anchor="b">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endParaRPr lang="de-DE" altLang="de-DE" sz="1400"/>
            </a:p>
          </p:txBody>
        </p:sp>
        <p:sp>
          <p:nvSpPr>
            <p:cNvPr id="9" name="AutoShape 22"/>
            <p:cNvSpPr>
              <a:spLocks noChangeArrowheads="1"/>
            </p:cNvSpPr>
            <p:nvPr/>
          </p:nvSpPr>
          <p:spPr bwMode="auto">
            <a:xfrm>
              <a:off x="2700338" y="1268413"/>
              <a:ext cx="2808287" cy="4572000"/>
            </a:xfrm>
            <a:prstGeom prst="parallelogram">
              <a:avLst>
                <a:gd name="adj" fmla="val 71847"/>
              </a:avLst>
            </a:prstGeom>
            <a:gradFill rotWithShape="1">
              <a:gsLst>
                <a:gs pos="0">
                  <a:srgbClr val="969696">
                    <a:alpha val="89998"/>
                  </a:srgbClr>
                </a:gs>
                <a:gs pos="100000">
                  <a:srgbClr val="454545"/>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969696"/>
              </a:extrusionClr>
              <a:contourClr>
                <a:srgbClr val="969696"/>
              </a:contourClr>
            </a:sp3d>
          </p:spPr>
          <p:txBody>
            <a:bodyPr wrap="none" lIns="0" tIns="0" rIns="0" bIns="0" anchor="b">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endParaRPr lang="de-DE" altLang="de-DE" sz="1400">
                <a:solidFill>
                  <a:srgbClr val="F8F8F8"/>
                </a:solidFill>
              </a:endParaRPr>
            </a:p>
          </p:txBody>
        </p:sp>
        <p:sp>
          <p:nvSpPr>
            <p:cNvPr id="10" name="AutoShape 23"/>
            <p:cNvSpPr>
              <a:spLocks noChangeArrowheads="1"/>
            </p:cNvSpPr>
            <p:nvPr/>
          </p:nvSpPr>
          <p:spPr bwMode="auto">
            <a:xfrm>
              <a:off x="3995738" y="1296988"/>
              <a:ext cx="3600450" cy="4572000"/>
            </a:xfrm>
            <a:prstGeom prst="parallelogram">
              <a:avLst>
                <a:gd name="adj" fmla="val 57056"/>
              </a:avLst>
            </a:prstGeom>
            <a:gradFill rotWithShape="1">
              <a:gsLst>
                <a:gs pos="0">
                  <a:srgbClr val="99FF66">
                    <a:alpha val="89998"/>
                  </a:srgbClr>
                </a:gs>
                <a:gs pos="100000">
                  <a:srgbClr val="47762F"/>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99FF66"/>
              </a:extrusionClr>
              <a:contourClr>
                <a:srgbClr val="99FF66"/>
              </a:contourClr>
            </a:sp3d>
          </p:spPr>
          <p:txBody>
            <a:bodyPr wrap="none" lIns="0" tIns="0" rIns="0" bIns="0" anchor="b">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endParaRPr lang="de-DE" altLang="de-DE" sz="1400">
                <a:solidFill>
                  <a:srgbClr val="F8F8F8"/>
                </a:solidFill>
              </a:endParaRPr>
            </a:p>
          </p:txBody>
        </p:sp>
        <p:sp>
          <p:nvSpPr>
            <p:cNvPr id="11" name="AutoShape 24"/>
            <p:cNvSpPr>
              <a:spLocks noChangeArrowheads="1"/>
            </p:cNvSpPr>
            <p:nvPr/>
          </p:nvSpPr>
          <p:spPr bwMode="auto">
            <a:xfrm>
              <a:off x="4233863" y="1341438"/>
              <a:ext cx="2454275" cy="4206875"/>
            </a:xfrm>
            <a:prstGeom prst="parallelogram">
              <a:avLst>
                <a:gd name="adj" fmla="val 75292"/>
              </a:avLst>
            </a:prstGeom>
            <a:solidFill>
              <a:srgbClr val="FFFF66"/>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FFFF66"/>
              </a:extrusionClr>
              <a:contourClr>
                <a:srgbClr val="FFFF66"/>
              </a:contourClr>
            </a:sp3d>
          </p:spPr>
          <p:txBody>
            <a:bodyPr wrap="none" lIns="0" tIns="0" rIns="0" bIns="0" anchor="b">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endParaRPr lang="de-DE" altLang="de-DE" sz="1400"/>
            </a:p>
          </p:txBody>
        </p:sp>
        <p:sp>
          <p:nvSpPr>
            <p:cNvPr id="12" name="AutoShape 25"/>
            <p:cNvSpPr>
              <a:spLocks noChangeArrowheads="1"/>
            </p:cNvSpPr>
            <p:nvPr/>
          </p:nvSpPr>
          <p:spPr bwMode="auto">
            <a:xfrm>
              <a:off x="4945063" y="1341438"/>
              <a:ext cx="2454275" cy="4206875"/>
            </a:xfrm>
            <a:prstGeom prst="parallelogram">
              <a:avLst>
                <a:gd name="adj" fmla="val 75292"/>
              </a:avLst>
            </a:prstGeom>
            <a:solidFill>
              <a:srgbClr val="FFFF66"/>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FFFF66"/>
              </a:extrusionClr>
              <a:contourClr>
                <a:srgbClr val="FFFF66"/>
              </a:contourClr>
            </a:sp3d>
          </p:spPr>
          <p:txBody>
            <a:bodyPr wrap="none" lIns="0" tIns="0" rIns="0" bIns="0" anchor="b">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endParaRPr lang="de-DE" altLang="de-DE" sz="1400"/>
            </a:p>
          </p:txBody>
        </p:sp>
        <p:sp>
          <p:nvSpPr>
            <p:cNvPr id="13" name="AutoShape 26"/>
            <p:cNvSpPr>
              <a:spLocks noChangeArrowheads="1"/>
            </p:cNvSpPr>
            <p:nvPr/>
          </p:nvSpPr>
          <p:spPr bwMode="auto">
            <a:xfrm>
              <a:off x="1258888" y="1341438"/>
              <a:ext cx="2454275" cy="4206875"/>
            </a:xfrm>
            <a:prstGeom prst="parallelogram">
              <a:avLst>
                <a:gd name="adj" fmla="val 75681"/>
              </a:avLst>
            </a:prstGeom>
            <a:solidFill>
              <a:srgbClr val="FFFF66"/>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FFFF66"/>
              </a:extrusionClr>
              <a:contourClr>
                <a:srgbClr val="FFFF66"/>
              </a:contourClr>
            </a:sp3d>
          </p:spPr>
          <p:txBody>
            <a:bodyPr wrap="none" lIns="0" tIns="0" rIns="0" bIns="0" anchor="b">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endParaRPr lang="de-DE" altLang="de-DE" sz="1400"/>
            </a:p>
          </p:txBody>
        </p:sp>
        <p:sp>
          <p:nvSpPr>
            <p:cNvPr id="14" name="AutoShape 27"/>
            <p:cNvSpPr>
              <a:spLocks noChangeArrowheads="1"/>
            </p:cNvSpPr>
            <p:nvPr/>
          </p:nvSpPr>
          <p:spPr bwMode="auto">
            <a:xfrm>
              <a:off x="1979613" y="1341438"/>
              <a:ext cx="2454275" cy="4206875"/>
            </a:xfrm>
            <a:prstGeom prst="parallelogram">
              <a:avLst>
                <a:gd name="adj" fmla="val 75681"/>
              </a:avLst>
            </a:prstGeom>
            <a:solidFill>
              <a:srgbClr val="FFFF66"/>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FFFF66"/>
              </a:extrusionClr>
              <a:contourClr>
                <a:srgbClr val="FFFF66"/>
              </a:contourClr>
            </a:sp3d>
          </p:spPr>
          <p:txBody>
            <a:bodyPr wrap="none" lIns="0" tIns="0" rIns="0" bIns="0" anchor="b">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endParaRPr lang="de-DE" altLang="de-DE" sz="1400"/>
            </a:p>
          </p:txBody>
        </p:sp>
        <p:sp>
          <p:nvSpPr>
            <p:cNvPr id="15" name="Text Box 28"/>
            <p:cNvSpPr txBox="1">
              <a:spLocks noChangeArrowheads="1"/>
            </p:cNvSpPr>
            <p:nvPr/>
          </p:nvSpPr>
          <p:spPr bwMode="auto">
            <a:xfrm>
              <a:off x="538163" y="5084763"/>
              <a:ext cx="865187"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en-US" altLang="de-DE" sz="1000">
                  <a:cs typeface="Times New Roman" panose="02020603050405020304" pitchFamily="18" charset="0"/>
                </a:rPr>
                <a:t>   </a:t>
              </a:r>
              <a:r>
                <a:rPr lang="en-US" altLang="de-DE">
                  <a:cs typeface="Times New Roman" panose="02020603050405020304" pitchFamily="18" charset="0"/>
                </a:rPr>
                <a:t>Dallas</a:t>
              </a:r>
            </a:p>
            <a:p>
              <a:pPr>
                <a:spcBef>
                  <a:spcPct val="0"/>
                </a:spcBef>
                <a:buClrTx/>
                <a:buFontTx/>
                <a:buNone/>
              </a:pPr>
              <a:r>
                <a:rPr lang="en-US" altLang="de-DE" sz="1400" b="0">
                  <a:cs typeface="Times New Roman" panose="02020603050405020304" pitchFamily="18" charset="0"/>
                </a:rPr>
                <a:t> DL00</a:t>
              </a:r>
            </a:p>
          </p:txBody>
        </p:sp>
        <p:sp>
          <p:nvSpPr>
            <p:cNvPr id="16" name="Text Box 29"/>
            <p:cNvSpPr txBox="1">
              <a:spLocks noChangeArrowheads="1"/>
            </p:cNvSpPr>
            <p:nvPr/>
          </p:nvSpPr>
          <p:spPr bwMode="auto">
            <a:xfrm>
              <a:off x="1258888" y="5084763"/>
              <a:ext cx="865187"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en-US" altLang="de-DE" sz="1000">
                  <a:cs typeface="Times New Roman" panose="02020603050405020304" pitchFamily="18" charset="0"/>
                </a:rPr>
                <a:t>   </a:t>
              </a:r>
              <a:r>
                <a:rPr lang="en-US" altLang="de-DE">
                  <a:cs typeface="Times New Roman" panose="02020603050405020304" pitchFamily="18" charset="0"/>
                </a:rPr>
                <a:t>Miami</a:t>
              </a:r>
            </a:p>
            <a:p>
              <a:pPr>
                <a:spcBef>
                  <a:spcPct val="0"/>
                </a:spcBef>
                <a:buClrTx/>
                <a:buFontTx/>
                <a:buNone/>
              </a:pPr>
              <a:r>
                <a:rPr lang="en-US" altLang="de-DE" sz="1400" b="0">
                  <a:cs typeface="Times New Roman" panose="02020603050405020304" pitchFamily="18" charset="0"/>
                </a:rPr>
                <a:t> MI00</a:t>
              </a:r>
            </a:p>
          </p:txBody>
        </p:sp>
        <p:sp>
          <p:nvSpPr>
            <p:cNvPr id="17" name="Text Box 30"/>
            <p:cNvSpPr txBox="1">
              <a:spLocks noChangeArrowheads="1"/>
            </p:cNvSpPr>
            <p:nvPr/>
          </p:nvSpPr>
          <p:spPr bwMode="auto">
            <a:xfrm>
              <a:off x="1978025" y="5084763"/>
              <a:ext cx="865188"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en-US" altLang="de-DE" sz="1000">
                  <a:cs typeface="Times New Roman" panose="02020603050405020304" pitchFamily="18" charset="0"/>
                </a:rPr>
                <a:t> </a:t>
              </a:r>
              <a:r>
                <a:rPr lang="en-US" altLang="de-DE">
                  <a:cs typeface="Times New Roman" panose="02020603050405020304" pitchFamily="18" charset="0"/>
                </a:rPr>
                <a:t>S. Diego</a:t>
              </a:r>
            </a:p>
            <a:p>
              <a:pPr>
                <a:spcBef>
                  <a:spcPct val="0"/>
                </a:spcBef>
                <a:buClrTx/>
                <a:buFontTx/>
                <a:buNone/>
              </a:pPr>
              <a:r>
                <a:rPr lang="en-US" altLang="de-DE" sz="1400" b="0">
                  <a:cs typeface="Times New Roman" panose="02020603050405020304" pitchFamily="18" charset="0"/>
                </a:rPr>
                <a:t>SD00</a:t>
              </a:r>
            </a:p>
          </p:txBody>
        </p:sp>
        <p:sp>
          <p:nvSpPr>
            <p:cNvPr id="18" name="Text Box 31"/>
            <p:cNvSpPr txBox="1">
              <a:spLocks noChangeArrowheads="1"/>
            </p:cNvSpPr>
            <p:nvPr/>
          </p:nvSpPr>
          <p:spPr bwMode="auto">
            <a:xfrm>
              <a:off x="2670175" y="5557838"/>
              <a:ext cx="1254125"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en-US" altLang="de-DE" sz="1600">
                  <a:solidFill>
                    <a:srgbClr val="EAEAEA"/>
                  </a:solidFill>
                  <a:cs typeface="Times New Roman" panose="02020603050405020304" pitchFamily="18" charset="0"/>
                </a:rPr>
                <a:t> CA00</a:t>
              </a:r>
            </a:p>
          </p:txBody>
        </p:sp>
        <p:sp>
          <p:nvSpPr>
            <p:cNvPr id="19" name="AutoShape 32"/>
            <p:cNvSpPr>
              <a:spLocks noChangeArrowheads="1"/>
            </p:cNvSpPr>
            <p:nvPr/>
          </p:nvSpPr>
          <p:spPr bwMode="auto">
            <a:xfrm>
              <a:off x="2916238" y="1341438"/>
              <a:ext cx="2454275" cy="4206875"/>
            </a:xfrm>
            <a:prstGeom prst="parallelogram">
              <a:avLst>
                <a:gd name="adj" fmla="val 75292"/>
              </a:avLst>
            </a:prstGeom>
            <a:gradFill rotWithShape="1">
              <a:gsLst>
                <a:gs pos="0">
                  <a:srgbClr val="969696"/>
                </a:gs>
                <a:gs pos="100000">
                  <a:srgbClr val="454545"/>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969696"/>
              </a:extrusionClr>
              <a:contourClr>
                <a:srgbClr val="969696"/>
              </a:contourClr>
            </a:sp3d>
          </p:spPr>
          <p:txBody>
            <a:bodyPr wrap="none" lIns="0" tIns="0" rIns="0" bIns="0" anchor="b">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endParaRPr lang="de-DE" altLang="de-DE" sz="1400"/>
            </a:p>
          </p:txBody>
        </p:sp>
        <p:sp>
          <p:nvSpPr>
            <p:cNvPr id="20" name="Text Box 33"/>
            <p:cNvSpPr txBox="1">
              <a:spLocks noChangeArrowheads="1"/>
            </p:cNvSpPr>
            <p:nvPr/>
          </p:nvSpPr>
          <p:spPr bwMode="auto">
            <a:xfrm>
              <a:off x="2930525" y="5084763"/>
              <a:ext cx="865188"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en-US" altLang="de-DE" sz="1000">
                  <a:solidFill>
                    <a:srgbClr val="EAEAEA"/>
                  </a:solidFill>
                  <a:cs typeface="Times New Roman" panose="02020603050405020304" pitchFamily="18" charset="0"/>
                </a:rPr>
                <a:t> </a:t>
              </a:r>
              <a:r>
                <a:rPr lang="en-US" altLang="de-DE">
                  <a:solidFill>
                    <a:srgbClr val="EAEAEA"/>
                  </a:solidFill>
                  <a:cs typeface="Times New Roman" panose="02020603050405020304" pitchFamily="18" charset="0"/>
                </a:rPr>
                <a:t>Toronto</a:t>
              </a:r>
            </a:p>
            <a:p>
              <a:pPr>
                <a:spcBef>
                  <a:spcPct val="0"/>
                </a:spcBef>
                <a:buClrTx/>
                <a:buFontTx/>
                <a:buNone/>
              </a:pPr>
              <a:r>
                <a:rPr lang="en-US" altLang="de-DE" sz="1400" b="0">
                  <a:solidFill>
                    <a:srgbClr val="EAEAEA"/>
                  </a:solidFill>
                  <a:cs typeface="Times New Roman" panose="02020603050405020304" pitchFamily="18" charset="0"/>
                </a:rPr>
                <a:t>TO00</a:t>
              </a:r>
            </a:p>
          </p:txBody>
        </p:sp>
        <p:sp>
          <p:nvSpPr>
            <p:cNvPr id="21" name="Text Box 34"/>
            <p:cNvSpPr txBox="1">
              <a:spLocks noChangeArrowheads="1"/>
            </p:cNvSpPr>
            <p:nvPr/>
          </p:nvSpPr>
          <p:spPr bwMode="auto">
            <a:xfrm>
              <a:off x="539750" y="1341438"/>
              <a:ext cx="1447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r>
                <a:rPr lang="en-US" altLang="de-DE"/>
                <a:t>Shipping Point</a:t>
              </a:r>
            </a:p>
          </p:txBody>
        </p:sp>
        <p:sp>
          <p:nvSpPr>
            <p:cNvPr id="22" name="AutoShape 35"/>
            <p:cNvSpPr>
              <a:spLocks noChangeArrowheads="1"/>
            </p:cNvSpPr>
            <p:nvPr/>
          </p:nvSpPr>
          <p:spPr bwMode="auto">
            <a:xfrm>
              <a:off x="2278063" y="1412875"/>
              <a:ext cx="565150" cy="228600"/>
            </a:xfrm>
            <a:prstGeom prst="parallelogram">
              <a:avLst>
                <a:gd name="adj" fmla="val 37472"/>
              </a:avLst>
            </a:prstGeom>
            <a:gradFill rotWithShape="0">
              <a:gsLst>
                <a:gs pos="0">
                  <a:srgbClr val="FF9900"/>
                </a:gs>
                <a:gs pos="100000">
                  <a:srgbClr val="764700"/>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FF9900"/>
              </a:extrusionClr>
              <a:contourClr>
                <a:srgbClr val="FF9900"/>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a:t>DL00</a:t>
              </a:r>
            </a:p>
          </p:txBody>
        </p:sp>
        <p:sp>
          <p:nvSpPr>
            <p:cNvPr id="23" name="Text Box 36"/>
            <p:cNvSpPr txBox="1">
              <a:spLocks noChangeArrowheads="1"/>
            </p:cNvSpPr>
            <p:nvPr/>
          </p:nvSpPr>
          <p:spPr bwMode="auto">
            <a:xfrm>
              <a:off x="539750" y="2066925"/>
              <a:ext cx="817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r>
                <a:rPr lang="en-US" altLang="de-DE"/>
                <a:t>Storage </a:t>
              </a:r>
            </a:p>
            <a:p>
              <a:pPr eaLnBrk="1" hangingPunct="1">
                <a:spcBef>
                  <a:spcPct val="0"/>
                </a:spcBef>
                <a:buClrTx/>
                <a:buFontTx/>
                <a:buNone/>
              </a:pPr>
              <a:r>
                <a:rPr lang="en-US" altLang="de-DE"/>
                <a:t>Location</a:t>
              </a:r>
            </a:p>
          </p:txBody>
        </p:sp>
        <p:sp>
          <p:nvSpPr>
            <p:cNvPr id="24" name="AutoShape 37"/>
            <p:cNvSpPr>
              <a:spLocks noChangeArrowheads="1"/>
            </p:cNvSpPr>
            <p:nvPr/>
          </p:nvSpPr>
          <p:spPr bwMode="auto">
            <a:xfrm>
              <a:off x="2097088" y="1844675"/>
              <a:ext cx="565150" cy="228600"/>
            </a:xfrm>
            <a:prstGeom prst="parallelogram">
              <a:avLst>
                <a:gd name="adj" fmla="val 41662"/>
              </a:avLst>
            </a:prstGeom>
            <a:solidFill>
              <a:srgbClr val="00FF00"/>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00FF00"/>
              </a:extrusionClr>
              <a:contourClr>
                <a:srgbClr val="00FF00"/>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a:t>RM00</a:t>
              </a:r>
            </a:p>
          </p:txBody>
        </p:sp>
        <p:sp>
          <p:nvSpPr>
            <p:cNvPr id="25" name="AutoShape 38"/>
            <p:cNvSpPr>
              <a:spLocks noChangeArrowheads="1"/>
            </p:cNvSpPr>
            <p:nvPr/>
          </p:nvSpPr>
          <p:spPr bwMode="auto">
            <a:xfrm>
              <a:off x="2987675" y="1412875"/>
              <a:ext cx="565150" cy="228600"/>
            </a:xfrm>
            <a:prstGeom prst="parallelogram">
              <a:avLst>
                <a:gd name="adj" fmla="val 37472"/>
              </a:avLst>
            </a:prstGeom>
            <a:gradFill rotWithShape="0">
              <a:gsLst>
                <a:gs pos="0">
                  <a:srgbClr val="FF9900"/>
                </a:gs>
                <a:gs pos="100000">
                  <a:srgbClr val="764700"/>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FF9900"/>
              </a:extrusionClr>
              <a:contourClr>
                <a:srgbClr val="FF9900"/>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a:t>MI00</a:t>
              </a:r>
            </a:p>
          </p:txBody>
        </p:sp>
        <p:sp>
          <p:nvSpPr>
            <p:cNvPr id="26" name="AutoShape 39"/>
            <p:cNvSpPr>
              <a:spLocks noChangeArrowheads="1"/>
            </p:cNvSpPr>
            <p:nvPr/>
          </p:nvSpPr>
          <p:spPr bwMode="auto">
            <a:xfrm>
              <a:off x="3708400" y="1412875"/>
              <a:ext cx="565150" cy="228600"/>
            </a:xfrm>
            <a:prstGeom prst="parallelogram">
              <a:avLst>
                <a:gd name="adj" fmla="val 37472"/>
              </a:avLst>
            </a:prstGeom>
            <a:gradFill rotWithShape="0">
              <a:gsLst>
                <a:gs pos="0">
                  <a:srgbClr val="FF9900"/>
                </a:gs>
                <a:gs pos="100000">
                  <a:srgbClr val="764700"/>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FF9900"/>
              </a:extrusionClr>
              <a:contourClr>
                <a:srgbClr val="FF9900"/>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a:t>SD00</a:t>
              </a:r>
            </a:p>
          </p:txBody>
        </p:sp>
        <p:sp>
          <p:nvSpPr>
            <p:cNvPr id="27" name="AutoShape 40"/>
            <p:cNvSpPr>
              <a:spLocks noChangeArrowheads="1"/>
            </p:cNvSpPr>
            <p:nvPr/>
          </p:nvSpPr>
          <p:spPr bwMode="auto">
            <a:xfrm>
              <a:off x="5973763" y="1412875"/>
              <a:ext cx="565150" cy="228600"/>
            </a:xfrm>
            <a:prstGeom prst="parallelogram">
              <a:avLst>
                <a:gd name="adj" fmla="val 37472"/>
              </a:avLst>
            </a:prstGeom>
            <a:gradFill rotWithShape="0">
              <a:gsLst>
                <a:gs pos="0">
                  <a:srgbClr val="FF9900"/>
                </a:gs>
                <a:gs pos="100000">
                  <a:srgbClr val="764700"/>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FF9900"/>
              </a:extrusionClr>
              <a:contourClr>
                <a:srgbClr val="FF9900"/>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a:t>HD00</a:t>
              </a:r>
            </a:p>
          </p:txBody>
        </p:sp>
        <p:sp>
          <p:nvSpPr>
            <p:cNvPr id="28" name="AutoShape 41"/>
            <p:cNvSpPr>
              <a:spLocks noChangeArrowheads="1"/>
            </p:cNvSpPr>
            <p:nvPr/>
          </p:nvSpPr>
          <p:spPr bwMode="auto">
            <a:xfrm>
              <a:off x="6689725" y="1412875"/>
              <a:ext cx="565150" cy="228600"/>
            </a:xfrm>
            <a:prstGeom prst="parallelogram">
              <a:avLst>
                <a:gd name="adj" fmla="val 37472"/>
              </a:avLst>
            </a:prstGeom>
            <a:gradFill rotWithShape="0">
              <a:gsLst>
                <a:gs pos="0">
                  <a:srgbClr val="FF9900"/>
                </a:gs>
                <a:gs pos="100000">
                  <a:srgbClr val="764700"/>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FF9900"/>
              </a:extrusionClr>
              <a:contourClr>
                <a:srgbClr val="FF9900"/>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a:t>HH00</a:t>
              </a:r>
            </a:p>
          </p:txBody>
        </p:sp>
        <p:sp>
          <p:nvSpPr>
            <p:cNvPr id="29" name="AutoShape 42"/>
            <p:cNvSpPr>
              <a:spLocks noChangeArrowheads="1"/>
            </p:cNvSpPr>
            <p:nvPr/>
          </p:nvSpPr>
          <p:spPr bwMode="auto">
            <a:xfrm>
              <a:off x="6042025" y="1271588"/>
              <a:ext cx="2808288" cy="4572000"/>
            </a:xfrm>
            <a:prstGeom prst="parallelogram">
              <a:avLst>
                <a:gd name="adj" fmla="val 71847"/>
              </a:avLst>
            </a:prstGeom>
            <a:gradFill rotWithShape="1">
              <a:gsLst>
                <a:gs pos="0">
                  <a:srgbClr val="969696">
                    <a:alpha val="89998"/>
                  </a:srgbClr>
                </a:gs>
                <a:gs pos="100000">
                  <a:srgbClr val="454545"/>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969696"/>
              </a:extrusionClr>
              <a:contourClr>
                <a:srgbClr val="969696"/>
              </a:contourClr>
            </a:sp3d>
          </p:spPr>
          <p:txBody>
            <a:bodyPr wrap="none" lIns="0" tIns="0" rIns="0" bIns="0" anchor="b">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endParaRPr lang="de-DE" altLang="de-DE" sz="1400">
                <a:solidFill>
                  <a:srgbClr val="F8F8F8"/>
                </a:solidFill>
              </a:endParaRPr>
            </a:p>
          </p:txBody>
        </p:sp>
        <p:sp>
          <p:nvSpPr>
            <p:cNvPr id="30" name="Text Box 43"/>
            <p:cNvSpPr txBox="1">
              <a:spLocks noChangeArrowheads="1"/>
            </p:cNvSpPr>
            <p:nvPr/>
          </p:nvSpPr>
          <p:spPr bwMode="auto">
            <a:xfrm>
              <a:off x="6011863" y="5589588"/>
              <a:ext cx="1254125"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en-US" altLang="de-DE" sz="1600">
                  <a:solidFill>
                    <a:srgbClr val="EAEAEA"/>
                  </a:solidFill>
                  <a:cs typeface="Times New Roman" panose="02020603050405020304" pitchFamily="18" charset="0"/>
                </a:rPr>
                <a:t> AU00</a:t>
              </a:r>
            </a:p>
          </p:txBody>
        </p:sp>
        <p:sp>
          <p:nvSpPr>
            <p:cNvPr id="31" name="AutoShape 44"/>
            <p:cNvSpPr>
              <a:spLocks noChangeArrowheads="1"/>
            </p:cNvSpPr>
            <p:nvPr/>
          </p:nvSpPr>
          <p:spPr bwMode="auto">
            <a:xfrm>
              <a:off x="6257925" y="1344613"/>
              <a:ext cx="2454275" cy="4206875"/>
            </a:xfrm>
            <a:prstGeom prst="parallelogram">
              <a:avLst>
                <a:gd name="adj" fmla="val 75292"/>
              </a:avLst>
            </a:prstGeom>
            <a:gradFill rotWithShape="1">
              <a:gsLst>
                <a:gs pos="0">
                  <a:srgbClr val="969696"/>
                </a:gs>
                <a:gs pos="100000">
                  <a:srgbClr val="454545"/>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969696"/>
              </a:extrusionClr>
              <a:contourClr>
                <a:srgbClr val="969696"/>
              </a:contourClr>
            </a:sp3d>
          </p:spPr>
          <p:txBody>
            <a:bodyPr wrap="none" lIns="0" tIns="0" rIns="0" bIns="0" anchor="b">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endParaRPr lang="de-DE" altLang="de-DE" sz="1400"/>
            </a:p>
          </p:txBody>
        </p:sp>
        <p:sp>
          <p:nvSpPr>
            <p:cNvPr id="32" name="Text Box 45"/>
            <p:cNvSpPr txBox="1">
              <a:spLocks noChangeArrowheads="1"/>
            </p:cNvSpPr>
            <p:nvPr/>
          </p:nvSpPr>
          <p:spPr bwMode="auto">
            <a:xfrm>
              <a:off x="6272213" y="5087938"/>
              <a:ext cx="865187"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en-US" altLang="de-DE" sz="1000">
                  <a:solidFill>
                    <a:srgbClr val="EAEAEA"/>
                  </a:solidFill>
                  <a:cs typeface="Times New Roman" panose="02020603050405020304" pitchFamily="18" charset="0"/>
                </a:rPr>
                <a:t>  </a:t>
              </a:r>
              <a:r>
                <a:rPr lang="en-US" altLang="de-DE">
                  <a:solidFill>
                    <a:srgbClr val="EAEAEA"/>
                  </a:solidFill>
                  <a:cs typeface="Times New Roman" panose="02020603050405020304" pitchFamily="18" charset="0"/>
                </a:rPr>
                <a:t>Perth</a:t>
              </a:r>
            </a:p>
            <a:p>
              <a:pPr>
                <a:spcBef>
                  <a:spcPct val="0"/>
                </a:spcBef>
                <a:buClrTx/>
                <a:buFontTx/>
                <a:buNone/>
              </a:pPr>
              <a:r>
                <a:rPr lang="en-US" altLang="de-DE" sz="1400" b="0">
                  <a:solidFill>
                    <a:srgbClr val="EAEAEA"/>
                  </a:solidFill>
                  <a:cs typeface="Times New Roman" panose="02020603050405020304" pitchFamily="18" charset="0"/>
                </a:rPr>
                <a:t>PE00</a:t>
              </a:r>
            </a:p>
          </p:txBody>
        </p:sp>
        <p:sp>
          <p:nvSpPr>
            <p:cNvPr id="33" name="AutoShape 46"/>
            <p:cNvSpPr>
              <a:spLocks noChangeArrowheads="1"/>
            </p:cNvSpPr>
            <p:nvPr/>
          </p:nvSpPr>
          <p:spPr bwMode="auto">
            <a:xfrm>
              <a:off x="495300" y="3068638"/>
              <a:ext cx="7964488" cy="1579562"/>
            </a:xfrm>
            <a:prstGeom prst="parallelogram">
              <a:avLst>
                <a:gd name="adj" fmla="val 46524"/>
              </a:avLst>
            </a:prstGeom>
            <a:gradFill rotWithShape="0">
              <a:gsLst>
                <a:gs pos="0">
                  <a:srgbClr val="1F8AFF"/>
                </a:gs>
                <a:gs pos="100000">
                  <a:srgbClr val="B5C1E9"/>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B5C1E9"/>
              </a:extrusionClr>
              <a:contourClr>
                <a:srgbClr val="1F8AFF"/>
              </a:contourClr>
            </a:sp3d>
          </p:spPr>
          <p:txBody>
            <a:bodyPr wrap="none" lIns="0" tIns="0" rIns="0" bIns="0" anchor="b">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endParaRPr lang="de-DE" altLang="de-DE" sz="1400"/>
            </a:p>
          </p:txBody>
        </p:sp>
        <p:sp>
          <p:nvSpPr>
            <p:cNvPr id="34" name="Text Box 47"/>
            <p:cNvSpPr txBox="1">
              <a:spLocks noChangeArrowheads="1"/>
            </p:cNvSpPr>
            <p:nvPr/>
          </p:nvSpPr>
          <p:spPr bwMode="auto">
            <a:xfrm>
              <a:off x="2411413" y="3068638"/>
              <a:ext cx="48831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r>
                <a:rPr lang="en-US" altLang="de-DE" sz="1600"/>
                <a:t>Central Purchasing Organization (global) GL00</a:t>
              </a:r>
              <a:endParaRPr lang="en-US" altLang="de-DE" sz="1600">
                <a:cs typeface="Times New Roman" panose="02020603050405020304" pitchFamily="18" charset="0"/>
              </a:endParaRPr>
            </a:p>
          </p:txBody>
        </p:sp>
        <p:sp>
          <p:nvSpPr>
            <p:cNvPr id="35" name="AutoShape 48"/>
            <p:cNvSpPr>
              <a:spLocks noChangeArrowheads="1"/>
            </p:cNvSpPr>
            <p:nvPr/>
          </p:nvSpPr>
          <p:spPr bwMode="auto">
            <a:xfrm>
              <a:off x="900113" y="3429000"/>
              <a:ext cx="2663825" cy="1143000"/>
            </a:xfrm>
            <a:prstGeom prst="parallelogram">
              <a:avLst>
                <a:gd name="adj" fmla="val 46665"/>
              </a:avLst>
            </a:prstGeom>
            <a:gradFill rotWithShape="0">
              <a:gsLst>
                <a:gs pos="0">
                  <a:srgbClr val="0050A8"/>
                </a:gs>
                <a:gs pos="100000">
                  <a:srgbClr val="B5C1E9"/>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B5C1E9"/>
              </a:extrusionClr>
              <a:contourClr>
                <a:srgbClr val="0050A8"/>
              </a:contourClr>
            </a:sp3d>
          </p:spPr>
          <p:txBody>
            <a:bodyPr wrap="none" lIns="0" tIns="0" rIns="0" bIns="0" anchor="b">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endParaRPr lang="de-DE" altLang="de-DE" sz="1400"/>
            </a:p>
          </p:txBody>
        </p:sp>
        <p:sp>
          <p:nvSpPr>
            <p:cNvPr id="36" name="Text Box 49"/>
            <p:cNvSpPr txBox="1">
              <a:spLocks noChangeArrowheads="1"/>
            </p:cNvSpPr>
            <p:nvPr/>
          </p:nvSpPr>
          <p:spPr bwMode="auto">
            <a:xfrm>
              <a:off x="1392238" y="3429000"/>
              <a:ext cx="28194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r>
                <a:rPr lang="en-US" altLang="de-DE" sz="1400"/>
                <a:t>Purchasing Org. US00</a:t>
              </a:r>
              <a:endParaRPr lang="en-US" altLang="de-DE" sz="1400">
                <a:cs typeface="Times New Roman" panose="02020603050405020304" pitchFamily="18" charset="0"/>
              </a:endParaRPr>
            </a:p>
          </p:txBody>
        </p:sp>
        <p:sp>
          <p:nvSpPr>
            <p:cNvPr id="37" name="AutoShape 50"/>
            <p:cNvSpPr>
              <a:spLocks noChangeArrowheads="1"/>
            </p:cNvSpPr>
            <p:nvPr/>
          </p:nvSpPr>
          <p:spPr bwMode="auto">
            <a:xfrm>
              <a:off x="4572000" y="3429000"/>
              <a:ext cx="2016125" cy="1143000"/>
            </a:xfrm>
            <a:prstGeom prst="parallelogram">
              <a:avLst>
                <a:gd name="adj" fmla="val 45975"/>
              </a:avLst>
            </a:prstGeom>
            <a:gradFill rotWithShape="0">
              <a:gsLst>
                <a:gs pos="0">
                  <a:srgbClr val="0050A8"/>
                </a:gs>
                <a:gs pos="100000">
                  <a:srgbClr val="B5C1E9"/>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B5C1E9"/>
              </a:extrusionClr>
              <a:contourClr>
                <a:srgbClr val="0050A8"/>
              </a:contourClr>
            </a:sp3d>
          </p:spPr>
          <p:txBody>
            <a:bodyPr wrap="none" lIns="0" tIns="0" rIns="0" bIns="0" anchor="b">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endParaRPr lang="de-DE" altLang="de-DE" sz="1400"/>
            </a:p>
          </p:txBody>
        </p:sp>
        <p:sp>
          <p:nvSpPr>
            <p:cNvPr id="38" name="Text Box 51"/>
            <p:cNvSpPr txBox="1">
              <a:spLocks noChangeArrowheads="1"/>
            </p:cNvSpPr>
            <p:nvPr/>
          </p:nvSpPr>
          <p:spPr bwMode="auto">
            <a:xfrm>
              <a:off x="3995738" y="5589588"/>
              <a:ext cx="1254125"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en-US" altLang="de-DE" sz="1600">
                  <a:cs typeface="Times New Roman" panose="02020603050405020304" pitchFamily="18" charset="0"/>
                </a:rPr>
                <a:t> CC DE00</a:t>
              </a:r>
            </a:p>
          </p:txBody>
        </p:sp>
        <p:sp>
          <p:nvSpPr>
            <p:cNvPr id="39" name="Text Box 52"/>
            <p:cNvSpPr txBox="1">
              <a:spLocks noChangeArrowheads="1"/>
            </p:cNvSpPr>
            <p:nvPr/>
          </p:nvSpPr>
          <p:spPr bwMode="auto">
            <a:xfrm>
              <a:off x="4211638" y="5084763"/>
              <a:ext cx="86518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en-US" altLang="de-DE" sz="1000">
                  <a:cs typeface="Times New Roman" panose="02020603050405020304" pitchFamily="18" charset="0"/>
                </a:rPr>
                <a:t>   </a:t>
              </a:r>
              <a:r>
                <a:rPr lang="en-US" altLang="de-DE" sz="1100">
                  <a:cs typeface="Times New Roman" panose="02020603050405020304" pitchFamily="18" charset="0"/>
                </a:rPr>
                <a:t>Heidelb.</a:t>
              </a:r>
            </a:p>
            <a:p>
              <a:pPr>
                <a:spcBef>
                  <a:spcPct val="0"/>
                </a:spcBef>
                <a:buClrTx/>
                <a:buFontTx/>
                <a:buNone/>
              </a:pPr>
              <a:r>
                <a:rPr lang="en-US" altLang="de-DE" sz="1400" b="0">
                  <a:cs typeface="Times New Roman" panose="02020603050405020304" pitchFamily="18" charset="0"/>
                </a:rPr>
                <a:t> HD00</a:t>
              </a:r>
            </a:p>
          </p:txBody>
        </p:sp>
        <p:sp>
          <p:nvSpPr>
            <p:cNvPr id="40" name="Text Box 53"/>
            <p:cNvSpPr txBox="1">
              <a:spLocks noChangeArrowheads="1"/>
            </p:cNvSpPr>
            <p:nvPr/>
          </p:nvSpPr>
          <p:spPr bwMode="auto">
            <a:xfrm>
              <a:off x="4932363" y="5084763"/>
              <a:ext cx="86518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en-US" altLang="de-DE" sz="1000">
                  <a:cs typeface="Times New Roman" panose="02020603050405020304" pitchFamily="18" charset="0"/>
                </a:rPr>
                <a:t>  </a:t>
              </a:r>
              <a:r>
                <a:rPr lang="en-US" altLang="de-DE" sz="1100">
                  <a:cs typeface="Times New Roman" panose="02020603050405020304" pitchFamily="18" charset="0"/>
                </a:rPr>
                <a:t>Hamburg</a:t>
              </a:r>
            </a:p>
            <a:p>
              <a:pPr>
                <a:spcBef>
                  <a:spcPct val="0"/>
                </a:spcBef>
                <a:buClrTx/>
                <a:buFontTx/>
                <a:buNone/>
              </a:pPr>
              <a:r>
                <a:rPr lang="en-US" altLang="de-DE" sz="1400" b="0">
                  <a:cs typeface="Times New Roman" panose="02020603050405020304" pitchFamily="18" charset="0"/>
                </a:rPr>
                <a:t> HH00</a:t>
              </a:r>
            </a:p>
          </p:txBody>
        </p:sp>
        <p:sp>
          <p:nvSpPr>
            <p:cNvPr id="41" name="AutoShape 54"/>
            <p:cNvSpPr>
              <a:spLocks noChangeArrowheads="1"/>
            </p:cNvSpPr>
            <p:nvPr/>
          </p:nvSpPr>
          <p:spPr bwMode="auto">
            <a:xfrm>
              <a:off x="1971675" y="2133600"/>
              <a:ext cx="565150" cy="228600"/>
            </a:xfrm>
            <a:prstGeom prst="parallelogram">
              <a:avLst>
                <a:gd name="adj" fmla="val 41662"/>
              </a:avLst>
            </a:prstGeom>
            <a:solidFill>
              <a:srgbClr val="00FF00"/>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00FF00"/>
              </a:extrusionClr>
              <a:contourClr>
                <a:srgbClr val="00FF00"/>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a:t>SF00</a:t>
              </a:r>
            </a:p>
          </p:txBody>
        </p:sp>
        <p:sp>
          <p:nvSpPr>
            <p:cNvPr id="42" name="AutoShape 55"/>
            <p:cNvSpPr>
              <a:spLocks noChangeArrowheads="1"/>
            </p:cNvSpPr>
            <p:nvPr/>
          </p:nvSpPr>
          <p:spPr bwMode="auto">
            <a:xfrm>
              <a:off x="1844675" y="2420938"/>
              <a:ext cx="565150" cy="228600"/>
            </a:xfrm>
            <a:prstGeom prst="parallelogram">
              <a:avLst>
                <a:gd name="adj" fmla="val 41662"/>
              </a:avLst>
            </a:prstGeom>
            <a:solidFill>
              <a:srgbClr val="00FF00"/>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00FF00"/>
              </a:extrusionClr>
              <a:contourClr>
                <a:srgbClr val="00FF00"/>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a:t>FG00</a:t>
              </a:r>
            </a:p>
          </p:txBody>
        </p:sp>
        <p:sp>
          <p:nvSpPr>
            <p:cNvPr id="43" name="AutoShape 56"/>
            <p:cNvSpPr>
              <a:spLocks noChangeArrowheads="1"/>
            </p:cNvSpPr>
            <p:nvPr/>
          </p:nvSpPr>
          <p:spPr bwMode="auto">
            <a:xfrm>
              <a:off x="1716088" y="2708275"/>
              <a:ext cx="565150" cy="228600"/>
            </a:xfrm>
            <a:prstGeom prst="parallelogram">
              <a:avLst>
                <a:gd name="adj" fmla="val 41662"/>
              </a:avLst>
            </a:prstGeom>
            <a:solidFill>
              <a:srgbClr val="00FF00"/>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00FF00"/>
              </a:extrusionClr>
              <a:contourClr>
                <a:srgbClr val="00FF00"/>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a:t>MI00</a:t>
              </a:r>
            </a:p>
          </p:txBody>
        </p:sp>
        <p:sp>
          <p:nvSpPr>
            <p:cNvPr id="44" name="AutoShape 57"/>
            <p:cNvSpPr>
              <a:spLocks noChangeArrowheads="1"/>
            </p:cNvSpPr>
            <p:nvPr/>
          </p:nvSpPr>
          <p:spPr bwMode="auto">
            <a:xfrm>
              <a:off x="2835275" y="1846263"/>
              <a:ext cx="565150" cy="228600"/>
            </a:xfrm>
            <a:prstGeom prst="parallelogram">
              <a:avLst>
                <a:gd name="adj" fmla="val 41662"/>
              </a:avLst>
            </a:prstGeom>
            <a:solidFill>
              <a:srgbClr val="00FF00"/>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00FF00"/>
              </a:extrusionClr>
              <a:contourClr>
                <a:srgbClr val="00FF00"/>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a:t>TG00</a:t>
              </a:r>
            </a:p>
          </p:txBody>
        </p:sp>
        <p:sp>
          <p:nvSpPr>
            <p:cNvPr id="45" name="AutoShape 58"/>
            <p:cNvSpPr>
              <a:spLocks noChangeArrowheads="1"/>
            </p:cNvSpPr>
            <p:nvPr/>
          </p:nvSpPr>
          <p:spPr bwMode="auto">
            <a:xfrm>
              <a:off x="2708275" y="2133600"/>
              <a:ext cx="565150" cy="228600"/>
            </a:xfrm>
            <a:prstGeom prst="parallelogram">
              <a:avLst>
                <a:gd name="adj" fmla="val 41662"/>
              </a:avLst>
            </a:prstGeom>
            <a:solidFill>
              <a:srgbClr val="00FF00"/>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00FF00"/>
              </a:extrusionClr>
              <a:contourClr>
                <a:srgbClr val="00FF00"/>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a:t>FG00</a:t>
              </a:r>
            </a:p>
          </p:txBody>
        </p:sp>
        <p:sp>
          <p:nvSpPr>
            <p:cNvPr id="46" name="AutoShape 59"/>
            <p:cNvSpPr>
              <a:spLocks noChangeArrowheads="1"/>
            </p:cNvSpPr>
            <p:nvPr/>
          </p:nvSpPr>
          <p:spPr bwMode="auto">
            <a:xfrm>
              <a:off x="2579688" y="2420938"/>
              <a:ext cx="565150" cy="228600"/>
            </a:xfrm>
            <a:prstGeom prst="parallelogram">
              <a:avLst>
                <a:gd name="adj" fmla="val 41662"/>
              </a:avLst>
            </a:prstGeom>
            <a:solidFill>
              <a:srgbClr val="00FF00"/>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00FF00"/>
              </a:extrusionClr>
              <a:contourClr>
                <a:srgbClr val="00FF00"/>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a:t>MI00</a:t>
              </a:r>
            </a:p>
          </p:txBody>
        </p:sp>
        <p:sp>
          <p:nvSpPr>
            <p:cNvPr id="47" name="AutoShape 60"/>
            <p:cNvSpPr>
              <a:spLocks noChangeArrowheads="1"/>
            </p:cNvSpPr>
            <p:nvPr/>
          </p:nvSpPr>
          <p:spPr bwMode="auto">
            <a:xfrm>
              <a:off x="3554413" y="1844675"/>
              <a:ext cx="565150" cy="228600"/>
            </a:xfrm>
            <a:prstGeom prst="parallelogram">
              <a:avLst>
                <a:gd name="adj" fmla="val 41662"/>
              </a:avLst>
            </a:prstGeom>
            <a:solidFill>
              <a:srgbClr val="00FF00"/>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00FF00"/>
              </a:extrusionClr>
              <a:contourClr>
                <a:srgbClr val="00FF00"/>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a:t>TG00</a:t>
              </a:r>
            </a:p>
          </p:txBody>
        </p:sp>
        <p:sp>
          <p:nvSpPr>
            <p:cNvPr id="48" name="AutoShape 61"/>
            <p:cNvSpPr>
              <a:spLocks noChangeArrowheads="1"/>
            </p:cNvSpPr>
            <p:nvPr/>
          </p:nvSpPr>
          <p:spPr bwMode="auto">
            <a:xfrm>
              <a:off x="3427413" y="2132013"/>
              <a:ext cx="565150" cy="228600"/>
            </a:xfrm>
            <a:prstGeom prst="parallelogram">
              <a:avLst>
                <a:gd name="adj" fmla="val 41662"/>
              </a:avLst>
            </a:prstGeom>
            <a:solidFill>
              <a:srgbClr val="00FF00"/>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00FF00"/>
              </a:extrusionClr>
              <a:contourClr>
                <a:srgbClr val="00FF00"/>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a:t>FG00</a:t>
              </a:r>
            </a:p>
          </p:txBody>
        </p:sp>
        <p:sp>
          <p:nvSpPr>
            <p:cNvPr id="49" name="AutoShape 62"/>
            <p:cNvSpPr>
              <a:spLocks noChangeArrowheads="1"/>
            </p:cNvSpPr>
            <p:nvPr/>
          </p:nvSpPr>
          <p:spPr bwMode="auto">
            <a:xfrm>
              <a:off x="3298825" y="2419350"/>
              <a:ext cx="565150" cy="228600"/>
            </a:xfrm>
            <a:prstGeom prst="parallelogram">
              <a:avLst>
                <a:gd name="adj" fmla="val 41662"/>
              </a:avLst>
            </a:prstGeom>
            <a:solidFill>
              <a:srgbClr val="00FF00"/>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00FF00"/>
              </a:extrusionClr>
              <a:contourClr>
                <a:srgbClr val="00FF00"/>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a:t>MI00</a:t>
              </a:r>
            </a:p>
          </p:txBody>
        </p:sp>
        <p:sp>
          <p:nvSpPr>
            <p:cNvPr id="50" name="AutoShape 63"/>
            <p:cNvSpPr>
              <a:spLocks noChangeArrowheads="1"/>
            </p:cNvSpPr>
            <p:nvPr/>
          </p:nvSpPr>
          <p:spPr bwMode="auto">
            <a:xfrm>
              <a:off x="4495800" y="1844675"/>
              <a:ext cx="565150" cy="228600"/>
            </a:xfrm>
            <a:prstGeom prst="parallelogram">
              <a:avLst>
                <a:gd name="adj" fmla="val 41662"/>
              </a:avLst>
            </a:prstGeom>
            <a:gradFill rotWithShape="1">
              <a:gsLst>
                <a:gs pos="0">
                  <a:srgbClr val="969696"/>
                </a:gs>
                <a:gs pos="100000">
                  <a:srgbClr val="454545"/>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969696"/>
              </a:extrusionClr>
              <a:contourClr>
                <a:srgbClr val="969696"/>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a:solidFill>
                    <a:srgbClr val="EAEAEA"/>
                  </a:solidFill>
                </a:rPr>
                <a:t>TG00</a:t>
              </a:r>
            </a:p>
          </p:txBody>
        </p:sp>
        <p:sp>
          <p:nvSpPr>
            <p:cNvPr id="51" name="AutoShape 64"/>
            <p:cNvSpPr>
              <a:spLocks noChangeArrowheads="1"/>
            </p:cNvSpPr>
            <p:nvPr/>
          </p:nvSpPr>
          <p:spPr bwMode="auto">
            <a:xfrm>
              <a:off x="4368800" y="2132013"/>
              <a:ext cx="565150" cy="228600"/>
            </a:xfrm>
            <a:prstGeom prst="parallelogram">
              <a:avLst>
                <a:gd name="adj" fmla="val 41662"/>
              </a:avLst>
            </a:prstGeom>
            <a:gradFill rotWithShape="1">
              <a:gsLst>
                <a:gs pos="0">
                  <a:srgbClr val="969696"/>
                </a:gs>
                <a:gs pos="100000">
                  <a:srgbClr val="454545"/>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969696"/>
              </a:extrusionClr>
              <a:contourClr>
                <a:srgbClr val="969696"/>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a:solidFill>
                    <a:srgbClr val="EAEAEA"/>
                  </a:solidFill>
                </a:rPr>
                <a:t>FG00</a:t>
              </a:r>
            </a:p>
          </p:txBody>
        </p:sp>
        <p:sp>
          <p:nvSpPr>
            <p:cNvPr id="52" name="AutoShape 65"/>
            <p:cNvSpPr>
              <a:spLocks noChangeArrowheads="1"/>
            </p:cNvSpPr>
            <p:nvPr/>
          </p:nvSpPr>
          <p:spPr bwMode="auto">
            <a:xfrm>
              <a:off x="4240213" y="2419350"/>
              <a:ext cx="565150" cy="228600"/>
            </a:xfrm>
            <a:prstGeom prst="parallelogram">
              <a:avLst>
                <a:gd name="adj" fmla="val 41662"/>
              </a:avLst>
            </a:prstGeom>
            <a:gradFill rotWithShape="1">
              <a:gsLst>
                <a:gs pos="0">
                  <a:srgbClr val="969696"/>
                </a:gs>
                <a:gs pos="100000">
                  <a:srgbClr val="454545"/>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969696"/>
              </a:extrusionClr>
              <a:contourClr>
                <a:srgbClr val="969696"/>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a:solidFill>
                    <a:srgbClr val="EAEAEA"/>
                  </a:solidFill>
                </a:rPr>
                <a:t>MI00</a:t>
              </a:r>
            </a:p>
          </p:txBody>
        </p:sp>
        <p:sp>
          <p:nvSpPr>
            <p:cNvPr id="53" name="AutoShape 66"/>
            <p:cNvSpPr>
              <a:spLocks noChangeArrowheads="1"/>
            </p:cNvSpPr>
            <p:nvPr/>
          </p:nvSpPr>
          <p:spPr bwMode="auto">
            <a:xfrm>
              <a:off x="5807075" y="1843088"/>
              <a:ext cx="565150" cy="228600"/>
            </a:xfrm>
            <a:prstGeom prst="parallelogram">
              <a:avLst>
                <a:gd name="adj" fmla="val 41662"/>
              </a:avLst>
            </a:prstGeom>
            <a:solidFill>
              <a:srgbClr val="00FF00"/>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00FF00"/>
              </a:extrusionClr>
              <a:contourClr>
                <a:srgbClr val="00FF00"/>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a:t>RM00</a:t>
              </a:r>
            </a:p>
          </p:txBody>
        </p:sp>
        <p:sp>
          <p:nvSpPr>
            <p:cNvPr id="54" name="AutoShape 67"/>
            <p:cNvSpPr>
              <a:spLocks noChangeArrowheads="1"/>
            </p:cNvSpPr>
            <p:nvPr/>
          </p:nvSpPr>
          <p:spPr bwMode="auto">
            <a:xfrm>
              <a:off x="5681663" y="2132013"/>
              <a:ext cx="565150" cy="228600"/>
            </a:xfrm>
            <a:prstGeom prst="parallelogram">
              <a:avLst>
                <a:gd name="adj" fmla="val 41662"/>
              </a:avLst>
            </a:prstGeom>
            <a:solidFill>
              <a:srgbClr val="00FF00"/>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00FF00"/>
              </a:extrusionClr>
              <a:contourClr>
                <a:srgbClr val="00FF00"/>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a:t>SF00</a:t>
              </a:r>
            </a:p>
          </p:txBody>
        </p:sp>
        <p:sp>
          <p:nvSpPr>
            <p:cNvPr id="55" name="AutoShape 68"/>
            <p:cNvSpPr>
              <a:spLocks noChangeArrowheads="1"/>
            </p:cNvSpPr>
            <p:nvPr/>
          </p:nvSpPr>
          <p:spPr bwMode="auto">
            <a:xfrm>
              <a:off x="5554663" y="2419350"/>
              <a:ext cx="565150" cy="228600"/>
            </a:xfrm>
            <a:prstGeom prst="parallelogram">
              <a:avLst>
                <a:gd name="adj" fmla="val 41662"/>
              </a:avLst>
            </a:prstGeom>
            <a:solidFill>
              <a:srgbClr val="00FF00"/>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00FF00"/>
              </a:extrusionClr>
              <a:contourClr>
                <a:srgbClr val="00FF00"/>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a:t>FG00</a:t>
              </a:r>
            </a:p>
          </p:txBody>
        </p:sp>
        <p:sp>
          <p:nvSpPr>
            <p:cNvPr id="56" name="AutoShape 69"/>
            <p:cNvSpPr>
              <a:spLocks noChangeArrowheads="1"/>
            </p:cNvSpPr>
            <p:nvPr/>
          </p:nvSpPr>
          <p:spPr bwMode="auto">
            <a:xfrm>
              <a:off x="5426075" y="2706688"/>
              <a:ext cx="565150" cy="228600"/>
            </a:xfrm>
            <a:prstGeom prst="parallelogram">
              <a:avLst>
                <a:gd name="adj" fmla="val 41662"/>
              </a:avLst>
            </a:prstGeom>
            <a:solidFill>
              <a:srgbClr val="00FF00"/>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00FF00"/>
              </a:extrusionClr>
              <a:contourClr>
                <a:srgbClr val="00FF00"/>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a:t>MI00</a:t>
              </a:r>
            </a:p>
          </p:txBody>
        </p:sp>
        <p:sp>
          <p:nvSpPr>
            <p:cNvPr id="57" name="AutoShape 70"/>
            <p:cNvSpPr>
              <a:spLocks noChangeArrowheads="1"/>
            </p:cNvSpPr>
            <p:nvPr/>
          </p:nvSpPr>
          <p:spPr bwMode="auto">
            <a:xfrm>
              <a:off x="6516688" y="1844675"/>
              <a:ext cx="565150" cy="228600"/>
            </a:xfrm>
            <a:prstGeom prst="parallelogram">
              <a:avLst>
                <a:gd name="adj" fmla="val 41662"/>
              </a:avLst>
            </a:prstGeom>
            <a:solidFill>
              <a:srgbClr val="00FF00"/>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00FF00"/>
              </a:extrusionClr>
              <a:contourClr>
                <a:srgbClr val="00FF00"/>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a:t>TG00</a:t>
              </a:r>
            </a:p>
          </p:txBody>
        </p:sp>
        <p:sp>
          <p:nvSpPr>
            <p:cNvPr id="58" name="AutoShape 71"/>
            <p:cNvSpPr>
              <a:spLocks noChangeArrowheads="1"/>
            </p:cNvSpPr>
            <p:nvPr/>
          </p:nvSpPr>
          <p:spPr bwMode="auto">
            <a:xfrm>
              <a:off x="6389688" y="2132013"/>
              <a:ext cx="565150" cy="228600"/>
            </a:xfrm>
            <a:prstGeom prst="parallelogram">
              <a:avLst>
                <a:gd name="adj" fmla="val 41662"/>
              </a:avLst>
            </a:prstGeom>
            <a:solidFill>
              <a:srgbClr val="00FF00"/>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00FF00"/>
              </a:extrusionClr>
              <a:contourClr>
                <a:srgbClr val="00FF00"/>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a:t>FG00</a:t>
              </a:r>
            </a:p>
          </p:txBody>
        </p:sp>
        <p:sp>
          <p:nvSpPr>
            <p:cNvPr id="59" name="AutoShape 72"/>
            <p:cNvSpPr>
              <a:spLocks noChangeArrowheads="1"/>
            </p:cNvSpPr>
            <p:nvPr/>
          </p:nvSpPr>
          <p:spPr bwMode="auto">
            <a:xfrm>
              <a:off x="6261100" y="2419350"/>
              <a:ext cx="565150" cy="228600"/>
            </a:xfrm>
            <a:prstGeom prst="parallelogram">
              <a:avLst>
                <a:gd name="adj" fmla="val 41662"/>
              </a:avLst>
            </a:prstGeom>
            <a:solidFill>
              <a:srgbClr val="00FF00"/>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00FF00"/>
              </a:extrusionClr>
              <a:contourClr>
                <a:srgbClr val="00FF00"/>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a:t>MI00</a:t>
              </a:r>
            </a:p>
          </p:txBody>
        </p:sp>
        <p:sp>
          <p:nvSpPr>
            <p:cNvPr id="60" name="AutoShape 73"/>
            <p:cNvSpPr>
              <a:spLocks noChangeArrowheads="1"/>
            </p:cNvSpPr>
            <p:nvPr/>
          </p:nvSpPr>
          <p:spPr bwMode="auto">
            <a:xfrm>
              <a:off x="4667250" y="1412875"/>
              <a:ext cx="565150" cy="228600"/>
            </a:xfrm>
            <a:prstGeom prst="parallelogram">
              <a:avLst>
                <a:gd name="adj" fmla="val 37472"/>
              </a:avLst>
            </a:prstGeom>
            <a:gradFill rotWithShape="1">
              <a:gsLst>
                <a:gs pos="0">
                  <a:srgbClr val="969696"/>
                </a:gs>
                <a:gs pos="100000">
                  <a:srgbClr val="454545"/>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969696"/>
              </a:extrusionClr>
              <a:contourClr>
                <a:srgbClr val="969696"/>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a:solidFill>
                    <a:srgbClr val="EAEAEA"/>
                  </a:solidFill>
                </a:rPr>
                <a:t>TO00</a:t>
              </a:r>
            </a:p>
          </p:txBody>
        </p:sp>
        <p:sp>
          <p:nvSpPr>
            <p:cNvPr id="61" name="AutoShape 74"/>
            <p:cNvSpPr>
              <a:spLocks noChangeArrowheads="1"/>
            </p:cNvSpPr>
            <p:nvPr/>
          </p:nvSpPr>
          <p:spPr bwMode="auto">
            <a:xfrm>
              <a:off x="7832725" y="1846263"/>
              <a:ext cx="565150" cy="228600"/>
            </a:xfrm>
            <a:prstGeom prst="parallelogram">
              <a:avLst>
                <a:gd name="adj" fmla="val 41662"/>
              </a:avLst>
            </a:prstGeom>
            <a:gradFill rotWithShape="1">
              <a:gsLst>
                <a:gs pos="0">
                  <a:srgbClr val="969696"/>
                </a:gs>
                <a:gs pos="100000">
                  <a:srgbClr val="454545"/>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969696"/>
              </a:extrusionClr>
              <a:contourClr>
                <a:srgbClr val="969696"/>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a:solidFill>
                    <a:srgbClr val="EAEAEA"/>
                  </a:solidFill>
                </a:rPr>
                <a:t>TG00</a:t>
              </a:r>
            </a:p>
          </p:txBody>
        </p:sp>
        <p:sp>
          <p:nvSpPr>
            <p:cNvPr id="62" name="AutoShape 75"/>
            <p:cNvSpPr>
              <a:spLocks noChangeArrowheads="1"/>
            </p:cNvSpPr>
            <p:nvPr/>
          </p:nvSpPr>
          <p:spPr bwMode="auto">
            <a:xfrm>
              <a:off x="7705725" y="2133600"/>
              <a:ext cx="565150" cy="228600"/>
            </a:xfrm>
            <a:prstGeom prst="parallelogram">
              <a:avLst>
                <a:gd name="adj" fmla="val 41662"/>
              </a:avLst>
            </a:prstGeom>
            <a:gradFill rotWithShape="1">
              <a:gsLst>
                <a:gs pos="0">
                  <a:srgbClr val="969696"/>
                </a:gs>
                <a:gs pos="100000">
                  <a:srgbClr val="454545"/>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969696"/>
              </a:extrusionClr>
              <a:contourClr>
                <a:srgbClr val="969696"/>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a:solidFill>
                    <a:srgbClr val="EAEAEA"/>
                  </a:solidFill>
                </a:rPr>
                <a:t>FG00</a:t>
              </a:r>
            </a:p>
          </p:txBody>
        </p:sp>
        <p:sp>
          <p:nvSpPr>
            <p:cNvPr id="63" name="AutoShape 76"/>
            <p:cNvSpPr>
              <a:spLocks noChangeArrowheads="1"/>
            </p:cNvSpPr>
            <p:nvPr/>
          </p:nvSpPr>
          <p:spPr bwMode="auto">
            <a:xfrm>
              <a:off x="7577138" y="2420938"/>
              <a:ext cx="565150" cy="228600"/>
            </a:xfrm>
            <a:prstGeom prst="parallelogram">
              <a:avLst>
                <a:gd name="adj" fmla="val 41662"/>
              </a:avLst>
            </a:prstGeom>
            <a:gradFill rotWithShape="1">
              <a:gsLst>
                <a:gs pos="0">
                  <a:srgbClr val="969696"/>
                </a:gs>
                <a:gs pos="100000">
                  <a:srgbClr val="454545"/>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969696"/>
              </a:extrusionClr>
              <a:contourClr>
                <a:srgbClr val="969696"/>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a:solidFill>
                    <a:srgbClr val="EAEAEA"/>
                  </a:solidFill>
                </a:rPr>
                <a:t>MI00</a:t>
              </a:r>
            </a:p>
          </p:txBody>
        </p:sp>
        <p:sp>
          <p:nvSpPr>
            <p:cNvPr id="64" name="AutoShape 77"/>
            <p:cNvSpPr>
              <a:spLocks noChangeArrowheads="1"/>
            </p:cNvSpPr>
            <p:nvPr/>
          </p:nvSpPr>
          <p:spPr bwMode="auto">
            <a:xfrm>
              <a:off x="8004175" y="1414463"/>
              <a:ext cx="565150" cy="228600"/>
            </a:xfrm>
            <a:prstGeom prst="parallelogram">
              <a:avLst>
                <a:gd name="adj" fmla="val 37472"/>
              </a:avLst>
            </a:prstGeom>
            <a:gradFill rotWithShape="1">
              <a:gsLst>
                <a:gs pos="0">
                  <a:srgbClr val="969696"/>
                </a:gs>
                <a:gs pos="100000">
                  <a:srgbClr val="454545"/>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969696"/>
              </a:extrusionClr>
              <a:contourClr>
                <a:srgbClr val="969696"/>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a:solidFill>
                    <a:srgbClr val="EAEAEA"/>
                  </a:solidFill>
                </a:rPr>
                <a:t>PE00</a:t>
              </a:r>
            </a:p>
          </p:txBody>
        </p:sp>
        <p:sp>
          <p:nvSpPr>
            <p:cNvPr id="65" name="AutoShape 78"/>
            <p:cNvSpPr>
              <a:spLocks noChangeArrowheads="1"/>
            </p:cNvSpPr>
            <p:nvPr/>
          </p:nvSpPr>
          <p:spPr bwMode="auto">
            <a:xfrm>
              <a:off x="3276600" y="3429000"/>
              <a:ext cx="1223963" cy="1143000"/>
            </a:xfrm>
            <a:prstGeom prst="parallelogram">
              <a:avLst>
                <a:gd name="adj" fmla="val 46527"/>
              </a:avLst>
            </a:prstGeom>
            <a:gradFill rotWithShape="0">
              <a:gsLst>
                <a:gs pos="0">
                  <a:srgbClr val="969696"/>
                </a:gs>
                <a:gs pos="100000">
                  <a:srgbClr val="454545"/>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969696"/>
              </a:extrusionClr>
              <a:contourClr>
                <a:srgbClr val="969696"/>
              </a:contourClr>
            </a:sp3d>
          </p:spPr>
          <p:txBody>
            <a:bodyPr wrap="none" lIns="0" tIns="0" rIns="0" bIns="0" anchor="b">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endParaRPr lang="de-DE" altLang="de-DE" sz="1400"/>
            </a:p>
          </p:txBody>
        </p:sp>
        <p:sp>
          <p:nvSpPr>
            <p:cNvPr id="66" name="Text Box 79"/>
            <p:cNvSpPr txBox="1">
              <a:spLocks noChangeArrowheads="1"/>
            </p:cNvSpPr>
            <p:nvPr/>
          </p:nvSpPr>
          <p:spPr bwMode="auto">
            <a:xfrm>
              <a:off x="3708400" y="3429000"/>
              <a:ext cx="8636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r>
                <a:rPr lang="en-US" altLang="de-DE" sz="1400">
                  <a:solidFill>
                    <a:srgbClr val="EAEAEA"/>
                  </a:solidFill>
                </a:rPr>
                <a:t>CA00</a:t>
              </a:r>
              <a:endParaRPr lang="en-US" altLang="de-DE" sz="1400">
                <a:solidFill>
                  <a:srgbClr val="EAEAEA"/>
                </a:solidFill>
                <a:cs typeface="Times New Roman" panose="02020603050405020304" pitchFamily="18" charset="0"/>
              </a:endParaRPr>
            </a:p>
          </p:txBody>
        </p:sp>
        <p:sp>
          <p:nvSpPr>
            <p:cNvPr id="67" name="AutoShape 80"/>
            <p:cNvSpPr>
              <a:spLocks noChangeArrowheads="1"/>
            </p:cNvSpPr>
            <p:nvPr/>
          </p:nvSpPr>
          <p:spPr bwMode="auto">
            <a:xfrm>
              <a:off x="1096963" y="3789363"/>
              <a:ext cx="3095625" cy="609600"/>
            </a:xfrm>
            <a:prstGeom prst="parallelogram">
              <a:avLst>
                <a:gd name="adj" fmla="val 45303"/>
              </a:avLst>
            </a:prstGeom>
            <a:solidFill>
              <a:srgbClr val="FFFF66"/>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FFFF66"/>
              </a:extrusionClr>
              <a:contourClr>
                <a:srgbClr val="FFFF66"/>
              </a:contourClr>
            </a:sp3d>
          </p:spPr>
          <p:txBody>
            <a:bodyPr wrap="none" lIns="0" tIns="0" rIns="0" bIns="0" anchor="b">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endParaRPr lang="de-DE" altLang="de-DE" sz="1400"/>
            </a:p>
          </p:txBody>
        </p:sp>
        <p:sp>
          <p:nvSpPr>
            <p:cNvPr id="68" name="Text Box 81"/>
            <p:cNvSpPr txBox="1">
              <a:spLocks noChangeArrowheads="1"/>
            </p:cNvSpPr>
            <p:nvPr/>
          </p:nvSpPr>
          <p:spPr bwMode="auto">
            <a:xfrm>
              <a:off x="1187450" y="3860800"/>
              <a:ext cx="309721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r>
                <a:rPr lang="en-US" altLang="de-DE" sz="1400"/>
                <a:t>Purchasing Group North America</a:t>
              </a:r>
            </a:p>
            <a:p>
              <a:pPr eaLnBrk="1" hangingPunct="1">
                <a:spcBef>
                  <a:spcPct val="0"/>
                </a:spcBef>
                <a:buClrTx/>
                <a:buFontTx/>
                <a:buNone/>
              </a:pPr>
              <a:r>
                <a:rPr lang="en-US" altLang="de-DE" sz="1400"/>
                <a:t>                       N00</a:t>
              </a:r>
              <a:endParaRPr lang="en-US" altLang="de-DE" sz="1400">
                <a:cs typeface="Times New Roman" panose="02020603050405020304" pitchFamily="18" charset="0"/>
              </a:endParaRPr>
            </a:p>
          </p:txBody>
        </p:sp>
        <p:sp>
          <p:nvSpPr>
            <p:cNvPr id="69" name="Text Box 82"/>
            <p:cNvSpPr txBox="1">
              <a:spLocks noChangeArrowheads="1"/>
            </p:cNvSpPr>
            <p:nvPr/>
          </p:nvSpPr>
          <p:spPr bwMode="auto">
            <a:xfrm>
              <a:off x="5292725" y="3429000"/>
              <a:ext cx="100806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r>
                <a:rPr lang="en-US" altLang="de-DE" sz="1400"/>
                <a:t>PO DE00</a:t>
              </a:r>
              <a:endParaRPr lang="en-US" altLang="de-DE" sz="1400">
                <a:cs typeface="Times New Roman" panose="02020603050405020304" pitchFamily="18" charset="0"/>
              </a:endParaRPr>
            </a:p>
          </p:txBody>
        </p:sp>
        <p:sp>
          <p:nvSpPr>
            <p:cNvPr id="70" name="AutoShape 83"/>
            <p:cNvSpPr>
              <a:spLocks noChangeArrowheads="1"/>
            </p:cNvSpPr>
            <p:nvPr/>
          </p:nvSpPr>
          <p:spPr bwMode="auto">
            <a:xfrm>
              <a:off x="4716463" y="3789363"/>
              <a:ext cx="1584325" cy="609600"/>
            </a:xfrm>
            <a:prstGeom prst="parallelogram">
              <a:avLst>
                <a:gd name="adj" fmla="val 47094"/>
              </a:avLst>
            </a:prstGeom>
            <a:solidFill>
              <a:srgbClr val="FFFF66"/>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FFFF66"/>
              </a:extrusionClr>
              <a:contourClr>
                <a:srgbClr val="FFFF66"/>
              </a:contourClr>
            </a:sp3d>
          </p:spPr>
          <p:txBody>
            <a:bodyPr wrap="none" lIns="0" tIns="0" rIns="0" bIns="0" anchor="b">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endParaRPr lang="de-DE" altLang="de-DE" sz="1400"/>
            </a:p>
          </p:txBody>
        </p:sp>
        <p:sp>
          <p:nvSpPr>
            <p:cNvPr id="71" name="Text Box 84"/>
            <p:cNvSpPr txBox="1">
              <a:spLocks noChangeArrowheads="1"/>
            </p:cNvSpPr>
            <p:nvPr/>
          </p:nvSpPr>
          <p:spPr bwMode="auto">
            <a:xfrm>
              <a:off x="4716463" y="3860800"/>
              <a:ext cx="15113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r>
                <a:rPr lang="en-US" altLang="de-DE" sz="1400"/>
                <a:t>     PGr Europe</a:t>
              </a:r>
            </a:p>
            <a:p>
              <a:pPr eaLnBrk="1" hangingPunct="1">
                <a:spcBef>
                  <a:spcPct val="0"/>
                </a:spcBef>
                <a:buClrTx/>
                <a:buFontTx/>
                <a:buNone/>
              </a:pPr>
              <a:r>
                <a:rPr lang="en-US" altLang="de-DE" sz="1400"/>
                <a:t>        E00</a:t>
              </a:r>
              <a:endParaRPr lang="en-US" altLang="de-DE" sz="1400">
                <a:cs typeface="Times New Roman" panose="02020603050405020304" pitchFamily="18" charset="0"/>
              </a:endParaRPr>
            </a:p>
          </p:txBody>
        </p:sp>
        <p:sp>
          <p:nvSpPr>
            <p:cNvPr id="72" name="AutoShape 85"/>
            <p:cNvSpPr>
              <a:spLocks noChangeArrowheads="1"/>
            </p:cNvSpPr>
            <p:nvPr/>
          </p:nvSpPr>
          <p:spPr bwMode="auto">
            <a:xfrm>
              <a:off x="6588125" y="3429000"/>
              <a:ext cx="1223963" cy="1143000"/>
            </a:xfrm>
            <a:prstGeom prst="parallelogram">
              <a:avLst>
                <a:gd name="adj" fmla="val 46527"/>
              </a:avLst>
            </a:prstGeom>
            <a:gradFill rotWithShape="0">
              <a:gsLst>
                <a:gs pos="0">
                  <a:srgbClr val="969696"/>
                </a:gs>
                <a:gs pos="100000">
                  <a:srgbClr val="454545"/>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969696"/>
              </a:extrusionClr>
              <a:contourClr>
                <a:srgbClr val="969696"/>
              </a:contourClr>
            </a:sp3d>
          </p:spPr>
          <p:txBody>
            <a:bodyPr wrap="none" lIns="0" tIns="0" rIns="0" bIns="0" anchor="b">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endParaRPr lang="de-DE" altLang="de-DE" sz="1400"/>
            </a:p>
          </p:txBody>
        </p:sp>
        <p:sp>
          <p:nvSpPr>
            <p:cNvPr id="73" name="Text Box 86"/>
            <p:cNvSpPr txBox="1">
              <a:spLocks noChangeArrowheads="1"/>
            </p:cNvSpPr>
            <p:nvPr/>
          </p:nvSpPr>
          <p:spPr bwMode="auto">
            <a:xfrm>
              <a:off x="7019925" y="3429000"/>
              <a:ext cx="8636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r>
                <a:rPr lang="en-US" altLang="de-DE" sz="1400">
                  <a:solidFill>
                    <a:srgbClr val="EAEAEA"/>
                  </a:solidFill>
                </a:rPr>
                <a:t> AU00</a:t>
              </a:r>
              <a:endParaRPr lang="en-US" altLang="de-DE" sz="1400">
                <a:solidFill>
                  <a:srgbClr val="EAEAEA"/>
                </a:solidFill>
                <a:cs typeface="Times New Roman" panose="02020603050405020304" pitchFamily="18" charset="0"/>
              </a:endParaRPr>
            </a:p>
          </p:txBody>
        </p:sp>
        <p:sp>
          <p:nvSpPr>
            <p:cNvPr id="74" name="AutoShape 87"/>
            <p:cNvSpPr>
              <a:spLocks noChangeArrowheads="1"/>
            </p:cNvSpPr>
            <p:nvPr/>
          </p:nvSpPr>
          <p:spPr bwMode="auto">
            <a:xfrm>
              <a:off x="6732588" y="3860800"/>
              <a:ext cx="792162" cy="609600"/>
            </a:xfrm>
            <a:prstGeom prst="parallelogram">
              <a:avLst>
                <a:gd name="adj" fmla="val 45313"/>
              </a:avLst>
            </a:prstGeom>
            <a:gradFill rotWithShape="0">
              <a:gsLst>
                <a:gs pos="0">
                  <a:srgbClr val="969696"/>
                </a:gs>
                <a:gs pos="100000">
                  <a:srgbClr val="454545"/>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969696"/>
              </a:extrusionClr>
              <a:contourClr>
                <a:srgbClr val="969696"/>
              </a:contourClr>
            </a:sp3d>
          </p:spPr>
          <p:txBody>
            <a:bodyPr wrap="none" lIns="0" tIns="0" rIns="0" bIns="0" anchor="b">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endParaRPr lang="de-DE" altLang="de-DE" sz="1400"/>
            </a:p>
          </p:txBody>
        </p:sp>
        <p:sp>
          <p:nvSpPr>
            <p:cNvPr id="75" name="Text Box 88"/>
            <p:cNvSpPr txBox="1">
              <a:spLocks noChangeArrowheads="1"/>
            </p:cNvSpPr>
            <p:nvPr/>
          </p:nvSpPr>
          <p:spPr bwMode="auto">
            <a:xfrm>
              <a:off x="6805613" y="3860800"/>
              <a:ext cx="7191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r>
                <a:rPr lang="en-US" altLang="de-DE" sz="1400">
                  <a:solidFill>
                    <a:srgbClr val="EAEAEA"/>
                  </a:solidFill>
                </a:rPr>
                <a:t>  Asia</a:t>
              </a:r>
            </a:p>
            <a:p>
              <a:pPr eaLnBrk="1" hangingPunct="1">
                <a:spcBef>
                  <a:spcPct val="0"/>
                </a:spcBef>
                <a:buClrTx/>
                <a:buFontTx/>
                <a:buNone/>
              </a:pPr>
              <a:r>
                <a:rPr lang="en-US" altLang="de-DE" sz="1400">
                  <a:solidFill>
                    <a:srgbClr val="EAEAEA"/>
                  </a:solidFill>
                </a:rPr>
                <a:t>A00</a:t>
              </a:r>
              <a:endParaRPr lang="en-US" altLang="de-DE" sz="1400">
                <a:solidFill>
                  <a:srgbClr val="EAEAEA"/>
                </a:solidFill>
                <a:cs typeface="Times New Roman" panose="02020603050405020304" pitchFamily="18" charset="0"/>
              </a:endParaRPr>
            </a:p>
          </p:txBody>
        </p:sp>
        <p:sp>
          <p:nvSpPr>
            <p:cNvPr id="76" name="Text Box 89"/>
            <p:cNvSpPr txBox="1">
              <a:spLocks noChangeArrowheads="1"/>
            </p:cNvSpPr>
            <p:nvPr/>
          </p:nvSpPr>
          <p:spPr bwMode="auto">
            <a:xfrm>
              <a:off x="8050213" y="5084763"/>
              <a:ext cx="5540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r" eaLnBrk="1" hangingPunct="1">
                <a:spcBef>
                  <a:spcPct val="0"/>
                </a:spcBef>
                <a:buClrTx/>
                <a:buFontTx/>
                <a:buNone/>
              </a:pPr>
              <a:r>
                <a:rPr lang="en-US" altLang="de-DE"/>
                <a:t>Plant</a:t>
              </a:r>
            </a:p>
          </p:txBody>
        </p:sp>
        <p:sp>
          <p:nvSpPr>
            <p:cNvPr id="77" name="Text Box 90"/>
            <p:cNvSpPr txBox="1">
              <a:spLocks noChangeArrowheads="1"/>
            </p:cNvSpPr>
            <p:nvPr/>
          </p:nvSpPr>
          <p:spPr bwMode="auto">
            <a:xfrm>
              <a:off x="7305675" y="5589588"/>
              <a:ext cx="12985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r" eaLnBrk="1" hangingPunct="1">
                <a:spcBef>
                  <a:spcPct val="0"/>
                </a:spcBef>
                <a:buClrTx/>
                <a:buFontTx/>
                <a:buNone/>
              </a:pPr>
              <a:r>
                <a:rPr lang="en-US" altLang="de-DE"/>
                <a:t>Company Code</a:t>
              </a:r>
            </a:p>
          </p:txBody>
        </p:sp>
      </p:grpSp>
    </p:spTree>
    <p:extLst>
      <p:ext uri="{BB962C8B-B14F-4D97-AF65-F5344CB8AC3E}">
        <p14:creationId xmlns:p14="http://schemas.microsoft.com/office/powerpoint/2010/main" val="397105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de-DE" dirty="0" smtClean="0"/>
              <a:t>Agenda</a:t>
            </a:r>
            <a:endParaRPr lang="de-DE" dirty="0"/>
          </a:p>
        </p:txBody>
      </p:sp>
      <p:sp>
        <p:nvSpPr>
          <p:cNvPr id="3" name="Inhaltsplatzhalter 2"/>
          <p:cNvSpPr>
            <a:spLocks noGrp="1"/>
          </p:cNvSpPr>
          <p:nvPr>
            <p:ph idx="1"/>
          </p:nvPr>
        </p:nvSpPr>
        <p:spPr/>
        <p:txBody>
          <a:bodyPr/>
          <a:lstStyle/>
          <a:p>
            <a:pPr>
              <a:tabLst>
                <a:tab pos="1971675" algn="l"/>
              </a:tabLst>
            </a:pPr>
            <a:r>
              <a:rPr lang="en-US" altLang="de-DE" dirty="0">
                <a:solidFill>
                  <a:srgbClr val="B2B2B2"/>
                </a:solidFill>
              </a:rPr>
              <a:t>MM Organizational Structure</a:t>
            </a:r>
          </a:p>
          <a:p>
            <a:pPr>
              <a:tabLst>
                <a:tab pos="1971675" algn="l"/>
              </a:tabLst>
            </a:pPr>
            <a:endParaRPr lang="en-US" altLang="de-DE" dirty="0"/>
          </a:p>
          <a:p>
            <a:pPr>
              <a:tabLst>
                <a:tab pos="1971675" algn="l"/>
              </a:tabLst>
            </a:pPr>
            <a:r>
              <a:rPr lang="en-US" altLang="de-DE" dirty="0"/>
              <a:t>MM Master Data</a:t>
            </a:r>
          </a:p>
          <a:p>
            <a:pPr>
              <a:tabLst>
                <a:tab pos="1971675" algn="l"/>
              </a:tabLst>
            </a:pPr>
            <a:endParaRPr lang="en-US" altLang="de-DE" dirty="0">
              <a:solidFill>
                <a:srgbClr val="B2B2B2"/>
              </a:solidFill>
            </a:endParaRPr>
          </a:p>
          <a:p>
            <a:pPr>
              <a:tabLst>
                <a:tab pos="1971675" algn="l"/>
              </a:tabLst>
            </a:pPr>
            <a:r>
              <a:rPr lang="en-US" altLang="de-DE" dirty="0">
                <a:solidFill>
                  <a:srgbClr val="B2B2B2"/>
                </a:solidFill>
              </a:rPr>
              <a:t>MM Processes</a:t>
            </a:r>
          </a:p>
          <a:p>
            <a:pPr lvl="1">
              <a:tabLst>
                <a:tab pos="1971675" algn="l"/>
              </a:tabLst>
            </a:pPr>
            <a:r>
              <a:rPr lang="en-US" altLang="de-DE" dirty="0">
                <a:solidFill>
                  <a:srgbClr val="B2B2B2"/>
                </a:solidFill>
              </a:rPr>
              <a:t>Procure-to-Pay Process</a:t>
            </a:r>
          </a:p>
          <a:p>
            <a:endParaRPr lang="de-DE" dirty="0"/>
          </a:p>
          <a:p>
            <a:endParaRPr lang="de-DE" dirty="0"/>
          </a:p>
          <a:p>
            <a:endParaRPr lang="de-DE" dirty="0"/>
          </a:p>
        </p:txBody>
      </p:sp>
    </p:spTree>
    <p:extLst>
      <p:ext uri="{BB962C8B-B14F-4D97-AF65-F5344CB8AC3E}">
        <p14:creationId xmlns:p14="http://schemas.microsoft.com/office/powerpoint/2010/main" val="2383499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ltLang="de-DE" dirty="0"/>
              <a:t>MM Master Data</a:t>
            </a:r>
            <a:endParaRPr lang="de-DE" dirty="0"/>
          </a:p>
        </p:txBody>
      </p:sp>
      <p:grpSp>
        <p:nvGrpSpPr>
          <p:cNvPr id="10" name="Gruppieren 9"/>
          <p:cNvGrpSpPr/>
          <p:nvPr/>
        </p:nvGrpSpPr>
        <p:grpSpPr>
          <a:xfrm>
            <a:off x="2132612" y="1482831"/>
            <a:ext cx="7927975" cy="4808537"/>
            <a:chOff x="539750" y="1341438"/>
            <a:chExt cx="7927975" cy="4808537"/>
          </a:xfrm>
        </p:grpSpPr>
        <p:pic>
          <p:nvPicPr>
            <p:cNvPr id="4" name="Picture 9" descr="MM12_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341438"/>
              <a:ext cx="6192838" cy="480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4"/>
            <p:cNvSpPr>
              <a:spLocks noChangeArrowheads="1"/>
            </p:cNvSpPr>
            <p:nvPr/>
          </p:nvSpPr>
          <p:spPr bwMode="auto">
            <a:xfrm>
              <a:off x="5724525" y="1946275"/>
              <a:ext cx="2743200" cy="533400"/>
            </a:xfrm>
            <a:prstGeom prst="roundRect">
              <a:avLst>
                <a:gd name="adj" fmla="val 16667"/>
              </a:avLst>
            </a:prstGeom>
            <a:solidFill>
              <a:srgbClr val="004880"/>
            </a:solidFill>
            <a:ln w="9525" algn="ctr">
              <a:solidFill>
                <a:schemeClr val="tx1"/>
              </a:solidFill>
              <a:round/>
              <a:headEnd/>
              <a:tailEnd/>
            </a:ln>
          </p:spPr>
          <p:txBody>
            <a:bodyPr wrap="none" lIns="0" tIns="0" rIns="0" bIns="0"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sz="1800">
                  <a:solidFill>
                    <a:schemeClr val="bg1"/>
                  </a:solidFill>
                </a:rPr>
                <a:t>Vendor Master Data</a:t>
              </a:r>
            </a:p>
          </p:txBody>
        </p:sp>
        <p:sp>
          <p:nvSpPr>
            <p:cNvPr id="6" name="AutoShape 5"/>
            <p:cNvSpPr>
              <a:spLocks noChangeArrowheads="1"/>
            </p:cNvSpPr>
            <p:nvPr/>
          </p:nvSpPr>
          <p:spPr bwMode="auto">
            <a:xfrm>
              <a:off x="5724525" y="2708275"/>
              <a:ext cx="2743200" cy="533400"/>
            </a:xfrm>
            <a:prstGeom prst="roundRect">
              <a:avLst>
                <a:gd name="adj" fmla="val 16667"/>
              </a:avLst>
            </a:prstGeom>
            <a:solidFill>
              <a:srgbClr val="004880"/>
            </a:solidFill>
            <a:ln w="9525" algn="ctr">
              <a:solidFill>
                <a:schemeClr val="tx1"/>
              </a:solidFill>
              <a:round/>
              <a:headEnd/>
              <a:tailEnd/>
            </a:ln>
          </p:spPr>
          <p:txBody>
            <a:bodyPr wrap="none" lIns="0" tIns="0" rIns="0" bIns="0"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sz="1800">
                  <a:solidFill>
                    <a:schemeClr val="bg1"/>
                  </a:solidFill>
                </a:rPr>
                <a:t>Material Master Data</a:t>
              </a:r>
            </a:p>
          </p:txBody>
        </p:sp>
        <p:sp>
          <p:nvSpPr>
            <p:cNvPr id="7" name="AutoShape 6"/>
            <p:cNvSpPr>
              <a:spLocks noChangeArrowheads="1"/>
            </p:cNvSpPr>
            <p:nvPr/>
          </p:nvSpPr>
          <p:spPr bwMode="auto">
            <a:xfrm>
              <a:off x="5724525" y="3470275"/>
              <a:ext cx="2743200" cy="533400"/>
            </a:xfrm>
            <a:prstGeom prst="roundRect">
              <a:avLst>
                <a:gd name="adj" fmla="val 16667"/>
              </a:avLst>
            </a:prstGeom>
            <a:solidFill>
              <a:srgbClr val="004880"/>
            </a:solidFill>
            <a:ln w="9525" algn="ctr">
              <a:solidFill>
                <a:schemeClr val="tx1"/>
              </a:solidFill>
              <a:round/>
              <a:headEnd/>
              <a:tailEnd/>
            </a:ln>
          </p:spPr>
          <p:txBody>
            <a:bodyPr wrap="none" lIns="0" tIns="0" rIns="0" bIns="0"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sz="1800">
                  <a:solidFill>
                    <a:schemeClr val="bg1"/>
                  </a:solidFill>
                </a:rPr>
                <a:t>Purchasing Info Record</a:t>
              </a:r>
            </a:p>
          </p:txBody>
        </p:sp>
        <p:sp>
          <p:nvSpPr>
            <p:cNvPr id="8" name="AutoShape 7"/>
            <p:cNvSpPr>
              <a:spLocks noChangeArrowheads="1"/>
            </p:cNvSpPr>
            <p:nvPr/>
          </p:nvSpPr>
          <p:spPr bwMode="auto">
            <a:xfrm>
              <a:off x="5724525" y="4994275"/>
              <a:ext cx="2743200" cy="533400"/>
            </a:xfrm>
            <a:prstGeom prst="roundRect">
              <a:avLst>
                <a:gd name="adj" fmla="val 16667"/>
              </a:avLst>
            </a:prstGeom>
            <a:solidFill>
              <a:srgbClr val="004880"/>
            </a:solidFill>
            <a:ln w="9525" algn="ctr">
              <a:solidFill>
                <a:schemeClr val="tx1"/>
              </a:solidFill>
              <a:round/>
              <a:headEnd/>
              <a:tailEnd/>
            </a:ln>
          </p:spPr>
          <p:txBody>
            <a:bodyPr wrap="none" lIns="0" tIns="0" rIns="0" bIns="0"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sz="1800">
                  <a:solidFill>
                    <a:schemeClr val="bg1"/>
                  </a:solidFill>
                </a:rPr>
                <a:t>Output Master Data</a:t>
              </a:r>
            </a:p>
          </p:txBody>
        </p:sp>
        <p:sp>
          <p:nvSpPr>
            <p:cNvPr id="9" name="AutoShape 8"/>
            <p:cNvSpPr>
              <a:spLocks noChangeArrowheads="1"/>
            </p:cNvSpPr>
            <p:nvPr/>
          </p:nvSpPr>
          <p:spPr bwMode="auto">
            <a:xfrm>
              <a:off x="5724525" y="4232275"/>
              <a:ext cx="2743200" cy="533400"/>
            </a:xfrm>
            <a:prstGeom prst="roundRect">
              <a:avLst>
                <a:gd name="adj" fmla="val 16667"/>
              </a:avLst>
            </a:prstGeom>
            <a:solidFill>
              <a:srgbClr val="004880"/>
            </a:solidFill>
            <a:ln w="9525" algn="ctr">
              <a:solidFill>
                <a:schemeClr val="tx1"/>
              </a:solidFill>
              <a:round/>
              <a:headEnd/>
              <a:tailEnd/>
            </a:ln>
          </p:spPr>
          <p:txBody>
            <a:bodyPr wrap="none" lIns="0" tIns="0" rIns="0" bIns="0"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sz="1800">
                  <a:solidFill>
                    <a:schemeClr val="bg1"/>
                  </a:solidFill>
                </a:rPr>
                <a:t>Condition Master Data</a:t>
              </a:r>
            </a:p>
          </p:txBody>
        </p:sp>
      </p:grpSp>
    </p:spTree>
    <p:extLst>
      <p:ext uri="{BB962C8B-B14F-4D97-AF65-F5344CB8AC3E}">
        <p14:creationId xmlns:p14="http://schemas.microsoft.com/office/powerpoint/2010/main" val="365018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tabLst>
                <a:tab pos="1971675" algn="l"/>
              </a:tabLst>
            </a:pPr>
            <a:r>
              <a:rPr lang="en-US" altLang="de-DE" dirty="0"/>
              <a:t>Vendor Master</a:t>
            </a:r>
          </a:p>
          <a:p>
            <a:pPr lvl="1">
              <a:tabLst>
                <a:tab pos="1971675" algn="l"/>
              </a:tabLst>
            </a:pPr>
            <a:r>
              <a:rPr lang="en-US" altLang="de-DE" dirty="0"/>
              <a:t>Contains all the necessary information needed to business with an </a:t>
            </a:r>
            <a:r>
              <a:rPr lang="en-US" altLang="de-DE" dirty="0" smtClean="0"/>
              <a:t/>
            </a:r>
            <a:br>
              <a:rPr lang="en-US" altLang="de-DE" dirty="0" smtClean="0"/>
            </a:br>
            <a:r>
              <a:rPr lang="en-US" altLang="de-DE" dirty="0" smtClean="0"/>
              <a:t>external </a:t>
            </a:r>
            <a:r>
              <a:rPr lang="en-US" altLang="de-DE" dirty="0"/>
              <a:t>supplier</a:t>
            </a:r>
          </a:p>
          <a:p>
            <a:pPr lvl="1">
              <a:tabLst>
                <a:tab pos="1971675" algn="l"/>
              </a:tabLst>
            </a:pPr>
            <a:r>
              <a:rPr lang="en-US" altLang="de-DE" dirty="0"/>
              <a:t>Used and maintained primarily by the  Purchasing and Accounting </a:t>
            </a:r>
            <a:r>
              <a:rPr lang="en-US" altLang="de-DE" dirty="0" smtClean="0"/>
              <a:t/>
            </a:r>
            <a:br>
              <a:rPr lang="en-US" altLang="de-DE" dirty="0" smtClean="0"/>
            </a:br>
            <a:r>
              <a:rPr lang="en-US" altLang="de-DE" dirty="0" smtClean="0"/>
              <a:t>Departments</a:t>
            </a:r>
            <a:endParaRPr lang="en-US" altLang="de-DE" dirty="0"/>
          </a:p>
          <a:p>
            <a:pPr lvl="1">
              <a:tabLst>
                <a:tab pos="1971675" algn="l"/>
              </a:tabLst>
            </a:pPr>
            <a:r>
              <a:rPr lang="en-US" altLang="de-DE" dirty="0"/>
              <a:t>Every vendor MUST have a master record</a:t>
            </a:r>
          </a:p>
          <a:p>
            <a:endParaRPr lang="de-DE" dirty="0"/>
          </a:p>
        </p:txBody>
      </p:sp>
      <p:sp>
        <p:nvSpPr>
          <p:cNvPr id="3" name="Titel 2"/>
          <p:cNvSpPr>
            <a:spLocks noGrp="1"/>
          </p:cNvSpPr>
          <p:nvPr>
            <p:ph type="title"/>
          </p:nvPr>
        </p:nvSpPr>
        <p:spPr/>
        <p:txBody>
          <a:bodyPr/>
          <a:lstStyle/>
          <a:p>
            <a:r>
              <a:rPr lang="en-US" altLang="de-DE" dirty="0"/>
              <a:t>Vendor Master Data</a:t>
            </a:r>
            <a:endParaRPr lang="de-DE" dirty="0"/>
          </a:p>
        </p:txBody>
      </p:sp>
      <p:pic>
        <p:nvPicPr>
          <p:cNvPr id="4" name="Picture 5" descr="MM1_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7300" y="1887643"/>
            <a:ext cx="4032250" cy="399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4006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tabLst>
                <a:tab pos="1971675" algn="l"/>
              </a:tabLst>
            </a:pPr>
            <a:r>
              <a:rPr lang="en-US" altLang="de-DE" dirty="0"/>
              <a:t>Client Level</a:t>
            </a:r>
          </a:p>
          <a:p>
            <a:pPr lvl="1">
              <a:tabLst>
                <a:tab pos="1971675" algn="l"/>
              </a:tabLst>
            </a:pPr>
            <a:r>
              <a:rPr lang="en-US" altLang="de-DE" dirty="0"/>
              <a:t>Address</a:t>
            </a:r>
          </a:p>
          <a:p>
            <a:pPr lvl="1">
              <a:tabLst>
                <a:tab pos="1971675" algn="l"/>
              </a:tabLst>
            </a:pPr>
            <a:r>
              <a:rPr lang="en-US" altLang="de-DE" dirty="0"/>
              <a:t>Vendor Number</a:t>
            </a:r>
          </a:p>
          <a:p>
            <a:pPr lvl="1">
              <a:tabLst>
                <a:tab pos="1971675" algn="l"/>
              </a:tabLst>
            </a:pPr>
            <a:r>
              <a:rPr lang="en-US" altLang="de-DE" dirty="0"/>
              <a:t>Preferred </a:t>
            </a:r>
            <a:r>
              <a:rPr lang="en-US" altLang="de-DE" dirty="0" smtClean="0"/>
              <a:t>Communication</a:t>
            </a:r>
          </a:p>
          <a:p>
            <a:pPr lvl="1">
              <a:tabLst>
                <a:tab pos="1971675" algn="l"/>
              </a:tabLst>
            </a:pPr>
            <a:endParaRPr lang="en-US" altLang="de-DE" dirty="0"/>
          </a:p>
          <a:p>
            <a:pPr>
              <a:tabLst>
                <a:tab pos="1971675" algn="l"/>
              </a:tabLst>
            </a:pPr>
            <a:r>
              <a:rPr lang="en-US" altLang="de-DE" dirty="0"/>
              <a:t>Company Code Data</a:t>
            </a:r>
          </a:p>
          <a:p>
            <a:pPr lvl="1">
              <a:tabLst>
                <a:tab pos="1971675" algn="l"/>
              </a:tabLst>
            </a:pPr>
            <a:r>
              <a:rPr lang="en-US" altLang="de-DE" dirty="0"/>
              <a:t>Reconciliation Account</a:t>
            </a:r>
          </a:p>
          <a:p>
            <a:pPr lvl="1">
              <a:tabLst>
                <a:tab pos="1971675" algn="l"/>
              </a:tabLst>
            </a:pPr>
            <a:r>
              <a:rPr lang="en-US" altLang="de-DE" dirty="0"/>
              <a:t>Terms of Payment</a:t>
            </a:r>
          </a:p>
          <a:p>
            <a:pPr lvl="1">
              <a:tabLst>
                <a:tab pos="1971675" algn="l"/>
              </a:tabLst>
            </a:pPr>
            <a:r>
              <a:rPr lang="en-US" altLang="de-DE" dirty="0"/>
              <a:t>Bank </a:t>
            </a:r>
            <a:r>
              <a:rPr lang="en-US" altLang="de-DE" dirty="0" smtClean="0"/>
              <a:t>Account</a:t>
            </a:r>
          </a:p>
          <a:p>
            <a:pPr lvl="1">
              <a:tabLst>
                <a:tab pos="1971675" algn="l"/>
              </a:tabLst>
            </a:pPr>
            <a:endParaRPr lang="en-US" altLang="de-DE" dirty="0"/>
          </a:p>
          <a:p>
            <a:pPr>
              <a:tabLst>
                <a:tab pos="1971675" algn="l"/>
              </a:tabLst>
            </a:pPr>
            <a:r>
              <a:rPr lang="en-US" altLang="de-DE" dirty="0"/>
              <a:t>Purchase Org Data</a:t>
            </a:r>
          </a:p>
          <a:p>
            <a:pPr lvl="1">
              <a:tabLst>
                <a:tab pos="1971675" algn="l"/>
              </a:tabLst>
            </a:pPr>
            <a:r>
              <a:rPr lang="en-US" altLang="de-DE" dirty="0"/>
              <a:t>Purchasing Currency</a:t>
            </a:r>
          </a:p>
          <a:p>
            <a:pPr lvl="1">
              <a:tabLst>
                <a:tab pos="1971675" algn="l"/>
              </a:tabLst>
            </a:pPr>
            <a:r>
              <a:rPr lang="en-US" altLang="de-DE" dirty="0"/>
              <a:t>Salesman’s Name</a:t>
            </a:r>
          </a:p>
          <a:p>
            <a:pPr lvl="1">
              <a:tabLst>
                <a:tab pos="1971675" algn="l"/>
              </a:tabLst>
            </a:pPr>
            <a:r>
              <a:rPr lang="en-US" altLang="de-DE" dirty="0"/>
              <a:t>Vendor Partners</a:t>
            </a:r>
          </a:p>
          <a:p>
            <a:endParaRPr lang="de-DE" dirty="0"/>
          </a:p>
        </p:txBody>
      </p:sp>
      <p:sp>
        <p:nvSpPr>
          <p:cNvPr id="3" name="Titel 2"/>
          <p:cNvSpPr>
            <a:spLocks noGrp="1"/>
          </p:cNvSpPr>
          <p:nvPr>
            <p:ph type="title"/>
          </p:nvPr>
        </p:nvSpPr>
        <p:spPr/>
        <p:txBody>
          <a:bodyPr/>
          <a:lstStyle/>
          <a:p>
            <a:r>
              <a:rPr lang="en-US" altLang="de-DE" dirty="0"/>
              <a:t>Vendor Master Views</a:t>
            </a:r>
            <a:endParaRPr lang="de-DE" dirty="0"/>
          </a:p>
        </p:txBody>
      </p:sp>
      <p:grpSp>
        <p:nvGrpSpPr>
          <p:cNvPr id="7" name="Gruppieren 6"/>
          <p:cNvGrpSpPr/>
          <p:nvPr/>
        </p:nvGrpSpPr>
        <p:grpSpPr>
          <a:xfrm>
            <a:off x="6608094" y="1982100"/>
            <a:ext cx="3505200" cy="3810000"/>
            <a:chOff x="4843463" y="1700213"/>
            <a:chExt cx="3505200" cy="3810000"/>
          </a:xfrm>
        </p:grpSpPr>
        <p:sp>
          <p:nvSpPr>
            <p:cNvPr id="4" name="AutoShape 4"/>
            <p:cNvSpPr>
              <a:spLocks noChangeArrowheads="1"/>
            </p:cNvSpPr>
            <p:nvPr/>
          </p:nvSpPr>
          <p:spPr bwMode="auto">
            <a:xfrm>
              <a:off x="5148263" y="1700213"/>
              <a:ext cx="2743200" cy="1066800"/>
            </a:xfrm>
            <a:prstGeom prst="roundRect">
              <a:avLst>
                <a:gd name="adj" fmla="val 16667"/>
              </a:avLst>
            </a:prstGeom>
            <a:solidFill>
              <a:srgbClr val="C0C0C0"/>
            </a:solidFill>
            <a:ln w="12700" algn="ctr">
              <a:solidFill>
                <a:srgbClr val="000000"/>
              </a:solidFill>
              <a:round/>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a:spcBef>
                  <a:spcPct val="0"/>
                </a:spcBef>
                <a:buClrTx/>
                <a:buFontTx/>
                <a:buNone/>
              </a:pPr>
              <a:r>
                <a:rPr lang="en-US" altLang="de-DE" sz="2400" b="0">
                  <a:solidFill>
                    <a:srgbClr val="000000"/>
                  </a:solidFill>
                </a:rPr>
                <a:t>General Data</a:t>
              </a:r>
            </a:p>
          </p:txBody>
        </p:sp>
        <p:sp>
          <p:nvSpPr>
            <p:cNvPr id="5" name="AutoShape 5"/>
            <p:cNvSpPr>
              <a:spLocks noChangeArrowheads="1"/>
            </p:cNvSpPr>
            <p:nvPr/>
          </p:nvSpPr>
          <p:spPr bwMode="auto">
            <a:xfrm>
              <a:off x="4843463" y="3071813"/>
              <a:ext cx="3505200" cy="1066800"/>
            </a:xfrm>
            <a:prstGeom prst="roundRect">
              <a:avLst>
                <a:gd name="adj" fmla="val 16667"/>
              </a:avLst>
            </a:prstGeom>
            <a:solidFill>
              <a:srgbClr val="004880"/>
            </a:solidFill>
            <a:ln w="12700" algn="ctr">
              <a:solidFill>
                <a:schemeClr val="tx1"/>
              </a:solidFill>
              <a:round/>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a:spcBef>
                  <a:spcPct val="0"/>
                </a:spcBef>
                <a:buClrTx/>
                <a:buFontTx/>
                <a:buNone/>
              </a:pPr>
              <a:r>
                <a:rPr lang="en-US" altLang="de-DE" sz="2400" b="0">
                  <a:solidFill>
                    <a:schemeClr val="bg1"/>
                  </a:solidFill>
                </a:rPr>
                <a:t>Company Code Data</a:t>
              </a:r>
            </a:p>
            <a:p>
              <a:pPr algn="ctr">
                <a:spcBef>
                  <a:spcPct val="0"/>
                </a:spcBef>
                <a:buClrTx/>
                <a:buFontTx/>
                <a:buNone/>
              </a:pPr>
              <a:r>
                <a:rPr lang="en-US" altLang="de-DE" sz="2400" b="0">
                  <a:solidFill>
                    <a:schemeClr val="bg1"/>
                  </a:solidFill>
                </a:rPr>
                <a:t>Financial Accounting (FI)</a:t>
              </a:r>
            </a:p>
          </p:txBody>
        </p:sp>
        <p:sp>
          <p:nvSpPr>
            <p:cNvPr id="6" name="AutoShape 6"/>
            <p:cNvSpPr>
              <a:spLocks noChangeArrowheads="1"/>
            </p:cNvSpPr>
            <p:nvPr/>
          </p:nvSpPr>
          <p:spPr bwMode="auto">
            <a:xfrm>
              <a:off x="4843463" y="4443413"/>
              <a:ext cx="3505200" cy="1066800"/>
            </a:xfrm>
            <a:prstGeom prst="roundRect">
              <a:avLst>
                <a:gd name="adj" fmla="val 16667"/>
              </a:avLst>
            </a:prstGeom>
            <a:solidFill>
              <a:srgbClr val="DBB40D"/>
            </a:solidFill>
            <a:ln w="12700" algn="ctr">
              <a:solidFill>
                <a:schemeClr val="tx1"/>
              </a:solidFill>
              <a:round/>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a:spcBef>
                  <a:spcPct val="0"/>
                </a:spcBef>
                <a:buClrTx/>
                <a:buFontTx/>
                <a:buNone/>
              </a:pPr>
              <a:r>
                <a:rPr lang="en-US" altLang="de-DE" sz="2400" b="0">
                  <a:solidFill>
                    <a:srgbClr val="000000"/>
                  </a:solidFill>
                </a:rPr>
                <a:t>Purchasing Data</a:t>
              </a:r>
            </a:p>
            <a:p>
              <a:pPr algn="ctr">
                <a:spcBef>
                  <a:spcPct val="0"/>
                </a:spcBef>
                <a:buClrTx/>
                <a:buFontTx/>
                <a:buNone/>
              </a:pPr>
              <a:r>
                <a:rPr lang="en-US" altLang="de-DE" sz="2400" b="0">
                  <a:solidFill>
                    <a:srgbClr val="000000"/>
                  </a:solidFill>
                </a:rPr>
                <a:t>Materials Mgmt (MM)</a:t>
              </a:r>
            </a:p>
          </p:txBody>
        </p:sp>
      </p:grpSp>
    </p:spTree>
    <p:extLst>
      <p:ext uri="{BB962C8B-B14F-4D97-AF65-F5344CB8AC3E}">
        <p14:creationId xmlns:p14="http://schemas.microsoft.com/office/powerpoint/2010/main" val="3613831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ltLang="de-DE" dirty="0"/>
              <a:t>Vendor Master</a:t>
            </a:r>
            <a:endParaRPr lang="de-DE" dirty="0"/>
          </a:p>
        </p:txBody>
      </p:sp>
      <p:grpSp>
        <p:nvGrpSpPr>
          <p:cNvPr id="12" name="Gruppieren 11"/>
          <p:cNvGrpSpPr/>
          <p:nvPr/>
        </p:nvGrpSpPr>
        <p:grpSpPr>
          <a:xfrm>
            <a:off x="1581251" y="1610624"/>
            <a:ext cx="9218475" cy="4524376"/>
            <a:chOff x="164601" y="1495424"/>
            <a:chExt cx="9218475" cy="4524376"/>
          </a:xfrm>
        </p:grpSpPr>
        <p:sp>
          <p:nvSpPr>
            <p:cNvPr id="4" name="Text Box 10"/>
            <p:cNvSpPr txBox="1">
              <a:spLocks noChangeArrowheads="1"/>
            </p:cNvSpPr>
            <p:nvPr/>
          </p:nvSpPr>
          <p:spPr bwMode="auto">
            <a:xfrm>
              <a:off x="2286000" y="1495424"/>
              <a:ext cx="53340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50000"/>
                </a:spcBef>
                <a:buClrTx/>
                <a:buFontTx/>
                <a:buNone/>
              </a:pPr>
              <a:r>
                <a:rPr lang="en-US" altLang="de-DE" sz="1400" dirty="0"/>
                <a:t>General Information</a:t>
              </a:r>
              <a:r>
                <a:rPr lang="en-US" altLang="de-DE" sz="1400" b="0" dirty="0"/>
                <a:t> relevant for the entire organization:</a:t>
              </a:r>
              <a:br>
                <a:rPr lang="en-US" altLang="de-DE" sz="1400" b="0" dirty="0"/>
              </a:br>
              <a:r>
                <a:rPr lang="en-US" altLang="de-DE" sz="1400" b="0" dirty="0"/>
                <a:t>			 </a:t>
              </a:r>
            </a:p>
            <a:p>
              <a:pPr eaLnBrk="1" hangingPunct="1">
                <a:spcBef>
                  <a:spcPct val="50000"/>
                </a:spcBef>
                <a:buClrTx/>
                <a:buFontTx/>
                <a:buNone/>
              </a:pPr>
              <a:r>
                <a:rPr lang="en-US" altLang="de-DE" sz="1400" b="0" dirty="0"/>
                <a:t>			  Name</a:t>
              </a:r>
              <a:br>
                <a:rPr lang="en-US" altLang="de-DE" sz="1400" b="0" dirty="0"/>
              </a:br>
              <a:r>
                <a:rPr lang="en-US" altLang="de-DE" sz="1400" b="0" dirty="0"/>
                <a:t>			  Address</a:t>
              </a:r>
              <a:br>
                <a:rPr lang="en-US" altLang="de-DE" sz="1400" b="0" dirty="0"/>
              </a:br>
              <a:r>
                <a:rPr lang="en-US" altLang="de-DE" sz="1400" b="0" dirty="0"/>
                <a:t>			  Communication</a:t>
              </a:r>
            </a:p>
          </p:txBody>
        </p:sp>
        <p:sp>
          <p:nvSpPr>
            <p:cNvPr id="5" name="AutoShape 7"/>
            <p:cNvSpPr>
              <a:spLocks noChangeArrowheads="1"/>
            </p:cNvSpPr>
            <p:nvPr/>
          </p:nvSpPr>
          <p:spPr bwMode="auto">
            <a:xfrm>
              <a:off x="2913063" y="1846263"/>
              <a:ext cx="2667000" cy="1295400"/>
            </a:xfrm>
            <a:prstGeom prst="can">
              <a:avLst>
                <a:gd name="adj" fmla="val 25000"/>
              </a:avLst>
            </a:prstGeom>
            <a:solidFill>
              <a:srgbClr val="C0C0C0"/>
            </a:solidFill>
            <a:ln w="25400">
              <a:solidFill>
                <a:srgbClr val="000000"/>
              </a:solidFill>
              <a:round/>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sz="1800" b="0">
                  <a:solidFill>
                    <a:srgbClr val="000000"/>
                  </a:solidFill>
                </a:rPr>
                <a:t>Client XXX</a:t>
              </a:r>
            </a:p>
          </p:txBody>
        </p:sp>
        <p:sp>
          <p:nvSpPr>
            <p:cNvPr id="6" name="AutoShape 4"/>
            <p:cNvSpPr>
              <a:spLocks noChangeArrowheads="1"/>
            </p:cNvSpPr>
            <p:nvPr/>
          </p:nvSpPr>
          <p:spPr bwMode="auto">
            <a:xfrm>
              <a:off x="838200" y="3810000"/>
              <a:ext cx="2667000" cy="1295400"/>
            </a:xfrm>
            <a:prstGeom prst="can">
              <a:avLst>
                <a:gd name="adj" fmla="val 25000"/>
              </a:avLst>
            </a:prstGeom>
            <a:solidFill>
              <a:srgbClr val="DBB40D"/>
            </a:solidFill>
            <a:ln w="25400">
              <a:solidFill>
                <a:srgbClr val="000000"/>
              </a:solidFill>
              <a:round/>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sz="1800">
                  <a:solidFill>
                    <a:srgbClr val="000000"/>
                  </a:solidFill>
                </a:rPr>
                <a:t>Company Code US00</a:t>
              </a:r>
            </a:p>
          </p:txBody>
        </p:sp>
        <p:sp>
          <p:nvSpPr>
            <p:cNvPr id="7" name="AutoShape 5"/>
            <p:cNvSpPr>
              <a:spLocks noChangeArrowheads="1"/>
            </p:cNvSpPr>
            <p:nvPr/>
          </p:nvSpPr>
          <p:spPr bwMode="auto">
            <a:xfrm>
              <a:off x="1403350" y="4652963"/>
              <a:ext cx="2667000" cy="1295400"/>
            </a:xfrm>
            <a:prstGeom prst="can">
              <a:avLst>
                <a:gd name="adj" fmla="val 25000"/>
              </a:avLst>
            </a:prstGeom>
            <a:solidFill>
              <a:srgbClr val="DBB40D"/>
            </a:solidFill>
            <a:ln w="25400">
              <a:solidFill>
                <a:srgbClr val="000000"/>
              </a:solidFill>
              <a:round/>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sz="1800">
                  <a:solidFill>
                    <a:srgbClr val="000000"/>
                  </a:solidFill>
                </a:rPr>
                <a:t>Company Code DE00</a:t>
              </a:r>
            </a:p>
          </p:txBody>
        </p:sp>
        <p:sp>
          <p:nvSpPr>
            <p:cNvPr id="8" name="Text Box 11"/>
            <p:cNvSpPr txBox="1">
              <a:spLocks noChangeArrowheads="1"/>
            </p:cNvSpPr>
            <p:nvPr/>
          </p:nvSpPr>
          <p:spPr bwMode="auto">
            <a:xfrm>
              <a:off x="164601" y="3476625"/>
              <a:ext cx="5486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50000"/>
                </a:spcBef>
                <a:buClrTx/>
                <a:buFontTx/>
                <a:buNone/>
              </a:pPr>
              <a:r>
                <a:rPr lang="en-US" altLang="de-DE" sz="1400" dirty="0">
                  <a:solidFill>
                    <a:srgbClr val="000000"/>
                  </a:solidFill>
                </a:rPr>
                <a:t>Company Code specific information</a:t>
              </a:r>
              <a:r>
                <a:rPr lang="en-US" altLang="de-DE" sz="1400" b="0" dirty="0">
                  <a:solidFill>
                    <a:srgbClr val="000000"/>
                  </a:solidFill>
                </a:rPr>
                <a:t>:			   </a:t>
              </a:r>
            </a:p>
            <a:p>
              <a:pPr eaLnBrk="1" hangingPunct="1">
                <a:spcBef>
                  <a:spcPct val="10000"/>
                </a:spcBef>
                <a:buClrTx/>
                <a:buFontTx/>
                <a:buNone/>
              </a:pPr>
              <a:r>
                <a:rPr lang="en-US" altLang="de-DE" sz="1400" b="0" dirty="0">
                  <a:solidFill>
                    <a:srgbClr val="000000"/>
                  </a:solidFill>
                </a:rPr>
                <a:t>			   Acc. </a:t>
              </a:r>
              <a:r>
                <a:rPr lang="en-US" altLang="de-DE" sz="1400" b="0" dirty="0" err="1">
                  <a:solidFill>
                    <a:srgbClr val="000000"/>
                  </a:solidFill>
                </a:rPr>
                <a:t>Mgmt</a:t>
              </a:r>
              <a:r>
                <a:rPr lang="en-US" altLang="de-DE" sz="1400" b="0" dirty="0">
                  <a:solidFill>
                    <a:srgbClr val="000000"/>
                  </a:solidFill>
                </a:rPr>
                <a:t/>
              </a:r>
              <a:br>
                <a:rPr lang="en-US" altLang="de-DE" sz="1400" b="0" dirty="0">
                  <a:solidFill>
                    <a:srgbClr val="000000"/>
                  </a:solidFill>
                </a:rPr>
              </a:br>
              <a:r>
                <a:rPr lang="en-US" altLang="de-DE" sz="1400" b="0" dirty="0">
                  <a:solidFill>
                    <a:srgbClr val="000000"/>
                  </a:solidFill>
                </a:rPr>
                <a:t>	                                  	   Payment</a:t>
              </a:r>
              <a:br>
                <a:rPr lang="en-US" altLang="de-DE" sz="1400" b="0" dirty="0">
                  <a:solidFill>
                    <a:srgbClr val="000000"/>
                  </a:solidFill>
                </a:rPr>
              </a:br>
              <a:r>
                <a:rPr lang="en-US" altLang="de-DE" sz="1400" b="0" dirty="0">
                  <a:solidFill>
                    <a:srgbClr val="000000"/>
                  </a:solidFill>
                </a:rPr>
                <a:t>	                              	   Bank</a:t>
              </a:r>
            </a:p>
          </p:txBody>
        </p:sp>
        <p:sp>
          <p:nvSpPr>
            <p:cNvPr id="9" name="AutoShape 8"/>
            <p:cNvSpPr>
              <a:spLocks noChangeArrowheads="1"/>
            </p:cNvSpPr>
            <p:nvPr/>
          </p:nvSpPr>
          <p:spPr bwMode="auto">
            <a:xfrm>
              <a:off x="4953000" y="3886200"/>
              <a:ext cx="2667000" cy="1295400"/>
            </a:xfrm>
            <a:prstGeom prst="can">
              <a:avLst>
                <a:gd name="adj" fmla="val 25000"/>
              </a:avLst>
            </a:prstGeom>
            <a:solidFill>
              <a:srgbClr val="004880"/>
            </a:solidFill>
            <a:ln w="25400">
              <a:solidFill>
                <a:srgbClr val="000000"/>
              </a:solidFill>
              <a:round/>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sz="1800" b="0">
                  <a:solidFill>
                    <a:schemeClr val="bg1"/>
                  </a:solidFill>
                </a:rPr>
                <a:t>Purch. Org. US00</a:t>
              </a:r>
            </a:p>
          </p:txBody>
        </p:sp>
        <p:sp>
          <p:nvSpPr>
            <p:cNvPr id="10" name="AutoShape 9"/>
            <p:cNvSpPr>
              <a:spLocks noChangeArrowheads="1"/>
            </p:cNvSpPr>
            <p:nvPr/>
          </p:nvSpPr>
          <p:spPr bwMode="auto">
            <a:xfrm>
              <a:off x="5508625" y="4724400"/>
              <a:ext cx="2667000" cy="1295400"/>
            </a:xfrm>
            <a:prstGeom prst="can">
              <a:avLst>
                <a:gd name="adj" fmla="val 25000"/>
              </a:avLst>
            </a:prstGeom>
            <a:solidFill>
              <a:srgbClr val="004880"/>
            </a:solidFill>
            <a:ln w="25400">
              <a:solidFill>
                <a:srgbClr val="000000"/>
              </a:solidFill>
              <a:round/>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sz="1800" b="0">
                  <a:solidFill>
                    <a:schemeClr val="bg1"/>
                  </a:solidFill>
                </a:rPr>
                <a:t>Purch. Org. DE00</a:t>
              </a:r>
            </a:p>
          </p:txBody>
        </p:sp>
        <p:sp>
          <p:nvSpPr>
            <p:cNvPr id="11" name="Text Box 12"/>
            <p:cNvSpPr txBox="1">
              <a:spLocks noChangeArrowheads="1"/>
            </p:cNvSpPr>
            <p:nvPr/>
          </p:nvSpPr>
          <p:spPr bwMode="auto">
            <a:xfrm>
              <a:off x="4497595" y="3492037"/>
              <a:ext cx="4885481" cy="97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50000"/>
                </a:spcBef>
                <a:buClrTx/>
                <a:buFontTx/>
                <a:buNone/>
              </a:pPr>
              <a:r>
                <a:rPr lang="en-US" altLang="de-DE" sz="1400" dirty="0" err="1">
                  <a:solidFill>
                    <a:srgbClr val="000000"/>
                  </a:solidFill>
                </a:rPr>
                <a:t>Purch</a:t>
              </a:r>
              <a:r>
                <a:rPr lang="en-US" altLang="de-DE" sz="1400" dirty="0">
                  <a:solidFill>
                    <a:srgbClr val="000000"/>
                  </a:solidFill>
                </a:rPr>
                <a:t>. Organization specific information</a:t>
              </a:r>
              <a:r>
                <a:rPr lang="en-US" altLang="de-DE" sz="1400" b="0" dirty="0">
                  <a:solidFill>
                    <a:srgbClr val="000000"/>
                  </a:solidFill>
                </a:rPr>
                <a:t>:</a:t>
              </a:r>
              <a:br>
                <a:rPr lang="en-US" altLang="de-DE" sz="1400" b="0" dirty="0">
                  <a:solidFill>
                    <a:srgbClr val="000000"/>
                  </a:solidFill>
                </a:rPr>
              </a:br>
              <a:r>
                <a:rPr lang="en-US" altLang="de-DE" sz="1400" b="0" dirty="0">
                  <a:solidFill>
                    <a:srgbClr val="000000"/>
                  </a:solidFill>
                </a:rPr>
                <a:t>		                </a:t>
              </a:r>
            </a:p>
            <a:p>
              <a:pPr eaLnBrk="1" hangingPunct="1">
                <a:spcBef>
                  <a:spcPct val="10000"/>
                </a:spcBef>
                <a:buClrTx/>
                <a:buFontTx/>
                <a:buNone/>
              </a:pPr>
              <a:r>
                <a:rPr lang="en-US" altLang="de-DE" sz="1400" b="0" dirty="0">
                  <a:solidFill>
                    <a:srgbClr val="000000"/>
                  </a:solidFill>
                </a:rPr>
                <a:t>		                    Incoterms			                    Currency </a:t>
              </a:r>
            </a:p>
          </p:txBody>
        </p:sp>
      </p:grpSp>
    </p:spTree>
    <p:extLst>
      <p:ext uri="{BB962C8B-B14F-4D97-AF65-F5344CB8AC3E}">
        <p14:creationId xmlns:p14="http://schemas.microsoft.com/office/powerpoint/2010/main" val="3925203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tabLst>
                <a:tab pos="1971675" algn="l"/>
              </a:tabLst>
            </a:pPr>
            <a:r>
              <a:rPr lang="en-US" altLang="de-DE" dirty="0"/>
              <a:t>Material </a:t>
            </a:r>
            <a:r>
              <a:rPr lang="en-US" altLang="de-DE" dirty="0" smtClean="0"/>
              <a:t>Master</a:t>
            </a:r>
          </a:p>
          <a:p>
            <a:pPr>
              <a:tabLst>
                <a:tab pos="1971675" algn="l"/>
              </a:tabLst>
            </a:pPr>
            <a:endParaRPr lang="en-US" altLang="de-DE" dirty="0"/>
          </a:p>
          <a:p>
            <a:pPr lvl="1">
              <a:tabLst>
                <a:tab pos="1971675" algn="l"/>
              </a:tabLst>
            </a:pPr>
            <a:r>
              <a:rPr lang="en-US" altLang="de-DE" dirty="0"/>
              <a:t>Contains all the information a company needs to manage about a </a:t>
            </a:r>
            <a:r>
              <a:rPr lang="en-US" altLang="de-DE" dirty="0" smtClean="0"/>
              <a:t>material</a:t>
            </a:r>
          </a:p>
          <a:p>
            <a:pPr lvl="1">
              <a:tabLst>
                <a:tab pos="1971675" algn="l"/>
              </a:tabLst>
            </a:pPr>
            <a:endParaRPr lang="en-US" altLang="de-DE" dirty="0"/>
          </a:p>
          <a:p>
            <a:pPr lvl="1">
              <a:tabLst>
                <a:tab pos="1971675" algn="l"/>
              </a:tabLst>
            </a:pPr>
            <a:r>
              <a:rPr lang="en-US" altLang="de-DE" dirty="0"/>
              <a:t>It is used by most components within the SAP system</a:t>
            </a:r>
          </a:p>
          <a:p>
            <a:pPr lvl="2">
              <a:tabLst>
                <a:tab pos="1971675" algn="l"/>
              </a:tabLst>
            </a:pPr>
            <a:r>
              <a:rPr lang="en-US" altLang="de-DE" sz="1400" dirty="0"/>
              <a:t>Sales and Distribution</a:t>
            </a:r>
          </a:p>
          <a:p>
            <a:pPr lvl="2">
              <a:tabLst>
                <a:tab pos="1971675" algn="l"/>
              </a:tabLst>
            </a:pPr>
            <a:r>
              <a:rPr lang="en-US" altLang="de-DE" sz="1400" dirty="0"/>
              <a:t>Materials Management</a:t>
            </a:r>
          </a:p>
          <a:p>
            <a:pPr lvl="2">
              <a:tabLst>
                <a:tab pos="1971675" algn="l"/>
              </a:tabLst>
            </a:pPr>
            <a:r>
              <a:rPr lang="en-US" altLang="de-DE" sz="1400" dirty="0"/>
              <a:t>Production</a:t>
            </a:r>
          </a:p>
          <a:p>
            <a:pPr lvl="2">
              <a:tabLst>
                <a:tab pos="1971675" algn="l"/>
              </a:tabLst>
            </a:pPr>
            <a:r>
              <a:rPr lang="en-US" altLang="de-DE" sz="1400" dirty="0"/>
              <a:t>Plant Maintenance</a:t>
            </a:r>
          </a:p>
          <a:p>
            <a:pPr lvl="2">
              <a:tabLst>
                <a:tab pos="1971675" algn="l"/>
              </a:tabLst>
            </a:pPr>
            <a:r>
              <a:rPr lang="en-US" altLang="de-DE" sz="1400" dirty="0"/>
              <a:t>Accounting/Controlling</a:t>
            </a:r>
          </a:p>
          <a:p>
            <a:pPr lvl="2">
              <a:tabLst>
                <a:tab pos="1971675" algn="l"/>
              </a:tabLst>
            </a:pPr>
            <a:r>
              <a:rPr lang="en-US" altLang="de-DE" sz="1400" dirty="0"/>
              <a:t>Quality </a:t>
            </a:r>
            <a:r>
              <a:rPr lang="en-US" altLang="de-DE" sz="1400" dirty="0" smtClean="0"/>
              <a:t>Management</a:t>
            </a:r>
          </a:p>
          <a:p>
            <a:pPr lvl="2">
              <a:tabLst>
                <a:tab pos="1971675" algn="l"/>
              </a:tabLst>
            </a:pPr>
            <a:endParaRPr lang="en-US" altLang="de-DE" sz="1400" dirty="0"/>
          </a:p>
          <a:p>
            <a:pPr lvl="1">
              <a:tabLst>
                <a:tab pos="1971675" algn="l"/>
              </a:tabLst>
            </a:pPr>
            <a:r>
              <a:rPr lang="en-US" altLang="de-DE" dirty="0"/>
              <a:t>Material master data is stored in functional segments called Views</a:t>
            </a:r>
          </a:p>
          <a:p>
            <a:endParaRPr lang="de-DE" dirty="0"/>
          </a:p>
        </p:txBody>
      </p:sp>
      <p:sp>
        <p:nvSpPr>
          <p:cNvPr id="3" name="Titel 2"/>
          <p:cNvSpPr>
            <a:spLocks noGrp="1"/>
          </p:cNvSpPr>
          <p:nvPr>
            <p:ph type="title"/>
          </p:nvPr>
        </p:nvSpPr>
        <p:spPr/>
        <p:txBody>
          <a:bodyPr/>
          <a:lstStyle/>
          <a:p>
            <a:r>
              <a:rPr lang="en-US" altLang="de-DE" dirty="0"/>
              <a:t>Material Master Data</a:t>
            </a:r>
            <a:endParaRPr lang="de-DE" dirty="0"/>
          </a:p>
        </p:txBody>
      </p:sp>
      <p:pic>
        <p:nvPicPr>
          <p:cNvPr id="4" name="Picture 5" descr="MM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7691" y="1691079"/>
            <a:ext cx="3919537"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6729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ltLang="de-DE" dirty="0"/>
              <a:t>Material Master Views</a:t>
            </a:r>
            <a:endParaRPr lang="de-DE" dirty="0"/>
          </a:p>
        </p:txBody>
      </p:sp>
      <p:grpSp>
        <p:nvGrpSpPr>
          <p:cNvPr id="14" name="Gruppieren 13"/>
          <p:cNvGrpSpPr/>
          <p:nvPr/>
        </p:nvGrpSpPr>
        <p:grpSpPr>
          <a:xfrm>
            <a:off x="2629500" y="2094018"/>
            <a:ext cx="6934200" cy="3586163"/>
            <a:chOff x="1435100" y="1968500"/>
            <a:chExt cx="6934200" cy="3586163"/>
          </a:xfrm>
        </p:grpSpPr>
        <p:sp>
          <p:nvSpPr>
            <p:cNvPr id="4" name="AutoShape 4"/>
            <p:cNvSpPr>
              <a:spLocks noChangeArrowheads="1"/>
            </p:cNvSpPr>
            <p:nvPr/>
          </p:nvSpPr>
          <p:spPr bwMode="auto">
            <a:xfrm>
              <a:off x="2959100" y="3111500"/>
              <a:ext cx="2667000" cy="1295400"/>
            </a:xfrm>
            <a:prstGeom prst="can">
              <a:avLst>
                <a:gd name="adj" fmla="val 25000"/>
              </a:avLst>
            </a:prstGeom>
            <a:solidFill>
              <a:srgbClr val="004880"/>
            </a:solidFill>
            <a:ln w="25400">
              <a:solidFill>
                <a:srgbClr val="000000"/>
              </a:solidFill>
              <a:round/>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sz="1800" b="0">
                  <a:solidFill>
                    <a:schemeClr val="bg1"/>
                  </a:solidFill>
                </a:rPr>
                <a:t>Material Master</a:t>
              </a:r>
            </a:p>
          </p:txBody>
        </p:sp>
        <p:sp>
          <p:nvSpPr>
            <p:cNvPr id="5" name="Text Box 5"/>
            <p:cNvSpPr txBox="1">
              <a:spLocks noChangeArrowheads="1"/>
            </p:cNvSpPr>
            <p:nvPr/>
          </p:nvSpPr>
          <p:spPr bwMode="auto">
            <a:xfrm>
              <a:off x="1435100" y="2501900"/>
              <a:ext cx="2057400" cy="385763"/>
            </a:xfrm>
            <a:prstGeom prst="rect">
              <a:avLst/>
            </a:prstGeom>
            <a:noFill/>
            <a:ln w="1905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50000"/>
                </a:spcBef>
                <a:buClrTx/>
                <a:buFontTx/>
                <a:buNone/>
              </a:pPr>
              <a:r>
                <a:rPr lang="en-US" altLang="de-DE" sz="1800" b="0">
                  <a:solidFill>
                    <a:srgbClr val="000000"/>
                  </a:solidFill>
                </a:rPr>
                <a:t>Basic Data</a:t>
              </a:r>
            </a:p>
          </p:txBody>
        </p:sp>
        <p:sp>
          <p:nvSpPr>
            <p:cNvPr id="6" name="Text Box 6"/>
            <p:cNvSpPr txBox="1">
              <a:spLocks noChangeArrowheads="1"/>
            </p:cNvSpPr>
            <p:nvPr/>
          </p:nvSpPr>
          <p:spPr bwMode="auto">
            <a:xfrm>
              <a:off x="3340100" y="1968500"/>
              <a:ext cx="2057400" cy="376238"/>
            </a:xfrm>
            <a:prstGeom prst="rect">
              <a:avLst/>
            </a:prstGeom>
            <a:noFill/>
            <a:ln w="9525" algn="ctr">
              <a:solidFill>
                <a:srgbClr val="6666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50000"/>
                </a:spcBef>
                <a:buClrTx/>
                <a:buFontTx/>
                <a:buNone/>
              </a:pPr>
              <a:r>
                <a:rPr lang="en-US" altLang="de-DE" sz="1800" b="0">
                  <a:solidFill>
                    <a:srgbClr val="000000"/>
                  </a:solidFill>
                </a:rPr>
                <a:t>Sales Data</a:t>
              </a:r>
            </a:p>
          </p:txBody>
        </p:sp>
        <p:sp>
          <p:nvSpPr>
            <p:cNvPr id="7" name="Text Box 7"/>
            <p:cNvSpPr txBox="1">
              <a:spLocks noChangeArrowheads="1"/>
            </p:cNvSpPr>
            <p:nvPr/>
          </p:nvSpPr>
          <p:spPr bwMode="auto">
            <a:xfrm>
              <a:off x="1511300" y="4635500"/>
              <a:ext cx="2057400" cy="376238"/>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50000"/>
                </a:spcBef>
                <a:buClrTx/>
                <a:buFontTx/>
                <a:buNone/>
              </a:pPr>
              <a:r>
                <a:rPr lang="en-US" altLang="de-DE" sz="1800" b="0">
                  <a:solidFill>
                    <a:srgbClr val="000000"/>
                  </a:solidFill>
                </a:rPr>
                <a:t>Controlling Data</a:t>
              </a:r>
            </a:p>
          </p:txBody>
        </p:sp>
        <p:sp>
          <p:nvSpPr>
            <p:cNvPr id="8" name="Text Box 8"/>
            <p:cNvSpPr txBox="1">
              <a:spLocks noChangeArrowheads="1"/>
            </p:cNvSpPr>
            <p:nvPr/>
          </p:nvSpPr>
          <p:spPr bwMode="auto">
            <a:xfrm>
              <a:off x="6311900" y="3568700"/>
              <a:ext cx="2057400" cy="376238"/>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50000"/>
                </a:spcBef>
                <a:buClrTx/>
                <a:buFontTx/>
                <a:buNone/>
              </a:pPr>
              <a:r>
                <a:rPr lang="en-US" altLang="de-DE" sz="1800" b="0">
                  <a:solidFill>
                    <a:srgbClr val="000000"/>
                  </a:solidFill>
                </a:rPr>
                <a:t>Forecasting Data</a:t>
              </a:r>
            </a:p>
          </p:txBody>
        </p:sp>
        <p:sp>
          <p:nvSpPr>
            <p:cNvPr id="9" name="Text Box 9"/>
            <p:cNvSpPr txBox="1">
              <a:spLocks noChangeArrowheads="1"/>
            </p:cNvSpPr>
            <p:nvPr/>
          </p:nvSpPr>
          <p:spPr bwMode="auto">
            <a:xfrm>
              <a:off x="5092700" y="2501900"/>
              <a:ext cx="2057400" cy="385763"/>
            </a:xfrm>
            <a:prstGeom prst="rect">
              <a:avLst/>
            </a:prstGeom>
            <a:noFill/>
            <a:ln w="1905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50000"/>
                </a:spcBef>
                <a:buClrTx/>
                <a:buFontTx/>
                <a:buNone/>
              </a:pPr>
              <a:r>
                <a:rPr lang="en-US" altLang="de-DE" sz="1800" b="0">
                  <a:solidFill>
                    <a:srgbClr val="000000"/>
                  </a:solidFill>
                </a:rPr>
                <a:t>Purchasing Data</a:t>
              </a:r>
            </a:p>
          </p:txBody>
        </p:sp>
        <p:sp>
          <p:nvSpPr>
            <p:cNvPr id="10" name="Text Box 10"/>
            <p:cNvSpPr txBox="1">
              <a:spLocks noChangeArrowheads="1"/>
            </p:cNvSpPr>
            <p:nvPr/>
          </p:nvSpPr>
          <p:spPr bwMode="auto">
            <a:xfrm>
              <a:off x="5778500" y="3035300"/>
              <a:ext cx="2057400" cy="376238"/>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50000"/>
                </a:spcBef>
                <a:buClrTx/>
                <a:buFontTx/>
                <a:buNone/>
              </a:pPr>
              <a:r>
                <a:rPr lang="en-US" altLang="de-DE" sz="1800" b="0">
                  <a:solidFill>
                    <a:srgbClr val="000000"/>
                  </a:solidFill>
                </a:rPr>
                <a:t>Mat. Plan. Data</a:t>
              </a:r>
            </a:p>
          </p:txBody>
        </p:sp>
        <p:sp>
          <p:nvSpPr>
            <p:cNvPr id="11" name="Text Box 11"/>
            <p:cNvSpPr txBox="1">
              <a:spLocks noChangeArrowheads="1"/>
            </p:cNvSpPr>
            <p:nvPr/>
          </p:nvSpPr>
          <p:spPr bwMode="auto">
            <a:xfrm>
              <a:off x="3340100" y="5168900"/>
              <a:ext cx="2057400" cy="385763"/>
            </a:xfrm>
            <a:prstGeom prst="rect">
              <a:avLst/>
            </a:prstGeom>
            <a:noFill/>
            <a:ln w="1905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50000"/>
                </a:spcBef>
                <a:buClrTx/>
                <a:buFontTx/>
                <a:buNone/>
              </a:pPr>
              <a:r>
                <a:rPr lang="en-US" altLang="de-DE" sz="1800" b="0">
                  <a:solidFill>
                    <a:srgbClr val="000000"/>
                  </a:solidFill>
                </a:rPr>
                <a:t>Accounting Data</a:t>
              </a:r>
            </a:p>
          </p:txBody>
        </p:sp>
        <p:sp>
          <p:nvSpPr>
            <p:cNvPr id="12" name="Text Box 12"/>
            <p:cNvSpPr txBox="1">
              <a:spLocks noChangeArrowheads="1"/>
            </p:cNvSpPr>
            <p:nvPr/>
          </p:nvSpPr>
          <p:spPr bwMode="auto">
            <a:xfrm>
              <a:off x="5854700" y="4102100"/>
              <a:ext cx="2057400" cy="385763"/>
            </a:xfrm>
            <a:prstGeom prst="rect">
              <a:avLst/>
            </a:prstGeom>
            <a:noFill/>
            <a:ln w="1905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50000"/>
                </a:spcBef>
                <a:buClrTx/>
                <a:buFontTx/>
                <a:buNone/>
              </a:pPr>
              <a:r>
                <a:rPr lang="en-US" altLang="de-DE" sz="1800" b="0">
                  <a:solidFill>
                    <a:srgbClr val="000000"/>
                  </a:solidFill>
                </a:rPr>
                <a:t>Storage Data</a:t>
              </a:r>
            </a:p>
          </p:txBody>
        </p:sp>
        <p:sp>
          <p:nvSpPr>
            <p:cNvPr id="13" name="Text Box 13"/>
            <p:cNvSpPr txBox="1">
              <a:spLocks noChangeArrowheads="1"/>
            </p:cNvSpPr>
            <p:nvPr/>
          </p:nvSpPr>
          <p:spPr bwMode="auto">
            <a:xfrm>
              <a:off x="5168900" y="4635500"/>
              <a:ext cx="2057400" cy="376238"/>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50000"/>
                </a:spcBef>
                <a:buClrTx/>
                <a:buFontTx/>
                <a:buNone/>
              </a:pPr>
              <a:r>
                <a:rPr lang="en-US" altLang="de-DE" sz="1800" b="0">
                  <a:solidFill>
                    <a:srgbClr val="000000"/>
                  </a:solidFill>
                </a:rPr>
                <a:t>Quality Data</a:t>
              </a:r>
            </a:p>
          </p:txBody>
        </p:sp>
      </p:grpSp>
    </p:spTree>
    <p:extLst>
      <p:ext uri="{BB962C8B-B14F-4D97-AF65-F5344CB8AC3E}">
        <p14:creationId xmlns:p14="http://schemas.microsoft.com/office/powerpoint/2010/main" val="1820266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ltLang="de-DE" dirty="0"/>
              <a:t>Material Master</a:t>
            </a:r>
            <a:endParaRPr lang="de-DE" dirty="0"/>
          </a:p>
        </p:txBody>
      </p:sp>
      <p:grpSp>
        <p:nvGrpSpPr>
          <p:cNvPr id="12" name="Gruppieren 11"/>
          <p:cNvGrpSpPr/>
          <p:nvPr/>
        </p:nvGrpSpPr>
        <p:grpSpPr>
          <a:xfrm>
            <a:off x="1677000" y="1657171"/>
            <a:ext cx="8798495" cy="4425950"/>
            <a:chOff x="368300" y="1739900"/>
            <a:chExt cx="8798495" cy="4425950"/>
          </a:xfrm>
        </p:grpSpPr>
        <p:sp>
          <p:nvSpPr>
            <p:cNvPr id="4" name="AutoShape 4"/>
            <p:cNvSpPr>
              <a:spLocks noChangeArrowheads="1"/>
            </p:cNvSpPr>
            <p:nvPr/>
          </p:nvSpPr>
          <p:spPr bwMode="auto">
            <a:xfrm>
              <a:off x="1052513" y="4027488"/>
              <a:ext cx="2667000" cy="1295400"/>
            </a:xfrm>
            <a:prstGeom prst="can">
              <a:avLst>
                <a:gd name="adj" fmla="val 25000"/>
              </a:avLst>
            </a:prstGeom>
            <a:solidFill>
              <a:srgbClr val="DBB40D"/>
            </a:solidFill>
            <a:ln w="25400">
              <a:solidFill>
                <a:srgbClr val="000000"/>
              </a:solidFill>
              <a:round/>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sz="1800">
                  <a:solidFill>
                    <a:srgbClr val="000000"/>
                  </a:solidFill>
                </a:rPr>
                <a:t>Sales Org. UW00</a:t>
              </a:r>
            </a:p>
          </p:txBody>
        </p:sp>
        <p:sp>
          <p:nvSpPr>
            <p:cNvPr id="5" name="AutoShape 5"/>
            <p:cNvSpPr>
              <a:spLocks noChangeArrowheads="1"/>
            </p:cNvSpPr>
            <p:nvPr/>
          </p:nvSpPr>
          <p:spPr bwMode="auto">
            <a:xfrm>
              <a:off x="1617663" y="4870450"/>
              <a:ext cx="2667000" cy="1295400"/>
            </a:xfrm>
            <a:prstGeom prst="can">
              <a:avLst>
                <a:gd name="adj" fmla="val 25000"/>
              </a:avLst>
            </a:prstGeom>
            <a:solidFill>
              <a:srgbClr val="DBB40D"/>
            </a:solidFill>
            <a:ln w="25400">
              <a:solidFill>
                <a:srgbClr val="000000"/>
              </a:solidFill>
              <a:round/>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sz="1800">
                  <a:solidFill>
                    <a:srgbClr val="000000"/>
                  </a:solidFill>
                </a:rPr>
                <a:t>Sales Org. UE00</a:t>
              </a:r>
            </a:p>
          </p:txBody>
        </p:sp>
        <p:sp>
          <p:nvSpPr>
            <p:cNvPr id="6" name="AutoShape 7"/>
            <p:cNvSpPr>
              <a:spLocks noChangeArrowheads="1"/>
            </p:cNvSpPr>
            <p:nvPr/>
          </p:nvSpPr>
          <p:spPr bwMode="auto">
            <a:xfrm>
              <a:off x="3111500" y="2044700"/>
              <a:ext cx="2667000" cy="1295400"/>
            </a:xfrm>
            <a:prstGeom prst="can">
              <a:avLst>
                <a:gd name="adj" fmla="val 25000"/>
              </a:avLst>
            </a:prstGeom>
            <a:solidFill>
              <a:srgbClr val="C0C0C0"/>
            </a:solidFill>
            <a:ln w="25400">
              <a:solidFill>
                <a:schemeClr val="tx1"/>
              </a:solidFill>
              <a:round/>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sz="1800" b="0"/>
                <a:t>Client XXX</a:t>
              </a:r>
            </a:p>
          </p:txBody>
        </p:sp>
        <p:sp>
          <p:nvSpPr>
            <p:cNvPr id="7" name="Text Box 10"/>
            <p:cNvSpPr txBox="1">
              <a:spLocks noChangeArrowheads="1"/>
            </p:cNvSpPr>
            <p:nvPr/>
          </p:nvSpPr>
          <p:spPr bwMode="auto">
            <a:xfrm>
              <a:off x="2484438" y="1739900"/>
              <a:ext cx="53340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50000"/>
                </a:spcBef>
                <a:buClrTx/>
                <a:buFontTx/>
                <a:buNone/>
              </a:pPr>
              <a:r>
                <a:rPr lang="en-US" altLang="de-DE" sz="1400"/>
                <a:t>General Information</a:t>
              </a:r>
              <a:r>
                <a:rPr lang="en-US" altLang="de-DE" sz="1400" b="0"/>
                <a:t> relevant for the entire organization:</a:t>
              </a:r>
              <a:br>
                <a:rPr lang="en-US" altLang="de-DE" sz="1400" b="0"/>
              </a:br>
              <a:r>
                <a:rPr lang="en-US" altLang="de-DE" sz="1400" b="0"/>
                <a:t>			 </a:t>
              </a:r>
            </a:p>
            <a:p>
              <a:pPr eaLnBrk="1" hangingPunct="1">
                <a:spcBef>
                  <a:spcPct val="10000"/>
                </a:spcBef>
                <a:buClrTx/>
                <a:buFontTx/>
                <a:buNone/>
              </a:pPr>
              <a:r>
                <a:rPr lang="en-US" altLang="de-DE" sz="1400" b="0"/>
                <a:t>			           Name</a:t>
              </a:r>
              <a:br>
                <a:rPr lang="en-US" altLang="de-DE" sz="1400" b="0"/>
              </a:br>
              <a:r>
                <a:rPr lang="en-US" altLang="de-DE" sz="1400" b="0"/>
                <a:t>  			           Weight</a:t>
              </a:r>
              <a:br>
                <a:rPr lang="en-US" altLang="de-DE" sz="1400" b="0"/>
              </a:br>
              <a:r>
                <a:rPr lang="en-US" altLang="de-DE" sz="1400" b="0"/>
                <a:t>			           Unit of Measure</a:t>
              </a:r>
            </a:p>
          </p:txBody>
        </p:sp>
        <p:sp>
          <p:nvSpPr>
            <p:cNvPr id="8" name="Text Box 11"/>
            <p:cNvSpPr txBox="1">
              <a:spLocks noChangeArrowheads="1"/>
            </p:cNvSpPr>
            <p:nvPr/>
          </p:nvSpPr>
          <p:spPr bwMode="auto">
            <a:xfrm>
              <a:off x="368300" y="3702050"/>
              <a:ext cx="54864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50000"/>
                </a:spcBef>
                <a:buClrTx/>
                <a:buFontTx/>
                <a:buNone/>
              </a:pPr>
              <a:r>
                <a:rPr lang="en-US" altLang="de-DE" sz="1400" dirty="0"/>
                <a:t>Sales specific information</a:t>
              </a:r>
              <a:r>
                <a:rPr lang="en-US" altLang="de-DE" sz="1400" b="0" dirty="0"/>
                <a:t>: </a:t>
              </a:r>
            </a:p>
            <a:p>
              <a:pPr eaLnBrk="1" hangingPunct="1">
                <a:spcBef>
                  <a:spcPct val="10000"/>
                </a:spcBef>
                <a:buClrTx/>
                <a:buFontTx/>
                <a:buNone/>
              </a:pPr>
              <a:endParaRPr lang="en-US" altLang="de-DE" sz="1400" b="0" dirty="0"/>
            </a:p>
            <a:p>
              <a:pPr eaLnBrk="1" hangingPunct="1">
                <a:spcBef>
                  <a:spcPct val="10000"/>
                </a:spcBef>
                <a:buClrTx/>
                <a:buFontTx/>
                <a:buNone/>
              </a:pPr>
              <a:r>
                <a:rPr lang="en-US" altLang="de-DE" sz="1400" b="0" dirty="0"/>
                <a:t>			   Delivering Plant</a:t>
              </a:r>
              <a:br>
                <a:rPr lang="en-US" altLang="de-DE" sz="1400" b="0" dirty="0"/>
              </a:br>
              <a:r>
                <a:rPr lang="en-US" altLang="de-DE" sz="1400" b="0" dirty="0"/>
                <a:t>			   Loading Grp</a:t>
              </a:r>
              <a:br>
                <a:rPr lang="en-US" altLang="de-DE" sz="1400" b="0" dirty="0"/>
              </a:br>
              <a:r>
                <a:rPr lang="en-US" altLang="de-DE" sz="1400" b="0" dirty="0"/>
                <a:t>			            </a:t>
              </a:r>
            </a:p>
          </p:txBody>
        </p:sp>
        <p:sp>
          <p:nvSpPr>
            <p:cNvPr id="9" name="Text Box 12"/>
            <p:cNvSpPr txBox="1">
              <a:spLocks noChangeArrowheads="1"/>
            </p:cNvSpPr>
            <p:nvPr/>
          </p:nvSpPr>
          <p:spPr bwMode="auto">
            <a:xfrm>
              <a:off x="4690150" y="3670300"/>
              <a:ext cx="4476645" cy="76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50000"/>
                </a:spcBef>
                <a:buClrTx/>
                <a:buFontTx/>
                <a:buNone/>
              </a:pPr>
              <a:r>
                <a:rPr lang="en-US" altLang="de-DE" sz="1400" dirty="0"/>
                <a:t>Storage Location specific information</a:t>
              </a:r>
              <a:r>
                <a:rPr lang="en-US" altLang="de-DE" sz="1400" b="0" dirty="0"/>
                <a:t>:</a:t>
              </a:r>
              <a:br>
                <a:rPr lang="en-US" altLang="de-DE" sz="1400" b="0" dirty="0"/>
              </a:br>
              <a:r>
                <a:rPr lang="en-US" altLang="de-DE" sz="1400" b="0" dirty="0"/>
                <a:t>		                	     </a:t>
              </a:r>
            </a:p>
            <a:p>
              <a:pPr eaLnBrk="1" hangingPunct="1">
                <a:spcBef>
                  <a:spcPct val="10000"/>
                </a:spcBef>
                <a:buClrTx/>
                <a:buFontTx/>
                <a:buNone/>
              </a:pPr>
              <a:r>
                <a:rPr lang="en-US" altLang="de-DE" sz="1400" b="0" dirty="0"/>
                <a:t>			</a:t>
              </a:r>
              <a:r>
                <a:rPr lang="en-US" altLang="de-DE" sz="1400" b="0" dirty="0" smtClean="0"/>
                <a:t>Stock </a:t>
              </a:r>
              <a:r>
                <a:rPr lang="en-US" altLang="de-DE" sz="1400" b="0" dirty="0" err="1"/>
                <a:t>Qty</a:t>
              </a:r>
              <a:endParaRPr lang="en-US" altLang="de-DE" sz="1400" b="0" dirty="0"/>
            </a:p>
          </p:txBody>
        </p:sp>
        <p:sp>
          <p:nvSpPr>
            <p:cNvPr id="10" name="AutoShape 8"/>
            <p:cNvSpPr>
              <a:spLocks noChangeArrowheads="1"/>
            </p:cNvSpPr>
            <p:nvPr/>
          </p:nvSpPr>
          <p:spPr bwMode="auto">
            <a:xfrm>
              <a:off x="5165725" y="4032250"/>
              <a:ext cx="2667000" cy="1295400"/>
            </a:xfrm>
            <a:prstGeom prst="can">
              <a:avLst>
                <a:gd name="adj" fmla="val 25000"/>
              </a:avLst>
            </a:prstGeom>
            <a:solidFill>
              <a:srgbClr val="004880"/>
            </a:solidFill>
            <a:ln w="25400">
              <a:solidFill>
                <a:srgbClr val="000000"/>
              </a:solidFill>
              <a:round/>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sz="1800" b="0">
                  <a:solidFill>
                    <a:schemeClr val="bg1"/>
                  </a:solidFill>
                </a:rPr>
                <a:t>Storage Loc. FG00</a:t>
              </a:r>
            </a:p>
          </p:txBody>
        </p:sp>
        <p:sp>
          <p:nvSpPr>
            <p:cNvPr id="11" name="AutoShape 9"/>
            <p:cNvSpPr>
              <a:spLocks noChangeArrowheads="1"/>
            </p:cNvSpPr>
            <p:nvPr/>
          </p:nvSpPr>
          <p:spPr bwMode="auto">
            <a:xfrm>
              <a:off x="5721350" y="4870450"/>
              <a:ext cx="2667000" cy="1295400"/>
            </a:xfrm>
            <a:prstGeom prst="can">
              <a:avLst>
                <a:gd name="adj" fmla="val 25000"/>
              </a:avLst>
            </a:prstGeom>
            <a:solidFill>
              <a:srgbClr val="004880"/>
            </a:solidFill>
            <a:ln w="25400">
              <a:solidFill>
                <a:srgbClr val="000000"/>
              </a:solidFill>
              <a:round/>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sz="1800" b="0">
                  <a:solidFill>
                    <a:schemeClr val="bg1"/>
                  </a:solidFill>
                </a:rPr>
                <a:t>Storage Loc. TG00</a:t>
              </a:r>
            </a:p>
          </p:txBody>
        </p:sp>
      </p:grpSp>
    </p:spTree>
    <p:extLst>
      <p:ext uri="{BB962C8B-B14F-4D97-AF65-F5344CB8AC3E}">
        <p14:creationId xmlns:p14="http://schemas.microsoft.com/office/powerpoint/2010/main" val="2969960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tabLst>
                <a:tab pos="1971675" algn="l"/>
              </a:tabLst>
            </a:pPr>
            <a:r>
              <a:rPr lang="en-US" altLang="de-DE" dirty="0"/>
              <a:t>Framework for Purchase Order</a:t>
            </a:r>
          </a:p>
          <a:p>
            <a:pPr lvl="1">
              <a:tabLst>
                <a:tab pos="1971675" algn="l"/>
              </a:tabLst>
            </a:pPr>
            <a:r>
              <a:rPr lang="en-US" altLang="de-DE" dirty="0"/>
              <a:t>Contains the relationship between a vendor and a </a:t>
            </a:r>
            <a:r>
              <a:rPr lang="en-US" altLang="de-DE" dirty="0" smtClean="0"/>
              <a:t>material</a:t>
            </a:r>
          </a:p>
          <a:p>
            <a:pPr lvl="1">
              <a:tabLst>
                <a:tab pos="1971675" algn="l"/>
              </a:tabLst>
            </a:pPr>
            <a:endParaRPr lang="en-US" altLang="de-DE" dirty="0"/>
          </a:p>
          <a:p>
            <a:pPr>
              <a:tabLst>
                <a:tab pos="1971675" algn="l"/>
              </a:tabLst>
            </a:pPr>
            <a:r>
              <a:rPr lang="en-US" altLang="de-DE" dirty="0"/>
              <a:t>Can be created:</a:t>
            </a:r>
          </a:p>
          <a:p>
            <a:pPr lvl="1">
              <a:tabLst>
                <a:tab pos="1971675" algn="l"/>
              </a:tabLst>
            </a:pPr>
            <a:r>
              <a:rPr lang="en-US" altLang="de-DE" dirty="0"/>
              <a:t>Manually</a:t>
            </a:r>
          </a:p>
          <a:p>
            <a:pPr lvl="1">
              <a:tabLst>
                <a:tab pos="1971675" algn="l"/>
              </a:tabLst>
            </a:pPr>
            <a:r>
              <a:rPr lang="en-US" altLang="de-DE" dirty="0"/>
              <a:t>Automatically – Quotations</a:t>
            </a:r>
          </a:p>
          <a:p>
            <a:pPr lvl="1">
              <a:tabLst>
                <a:tab pos="1971675" algn="l"/>
              </a:tabLst>
            </a:pPr>
            <a:r>
              <a:rPr lang="en-US" altLang="de-DE" dirty="0"/>
              <a:t>Automatically – </a:t>
            </a:r>
            <a:r>
              <a:rPr lang="en-US" altLang="de-DE" dirty="0" err="1"/>
              <a:t>Purch</a:t>
            </a:r>
            <a:r>
              <a:rPr lang="en-US" altLang="de-DE" dirty="0"/>
              <a:t>. </a:t>
            </a:r>
            <a:r>
              <a:rPr lang="en-US" altLang="de-DE" dirty="0" smtClean="0"/>
              <a:t>Orders</a:t>
            </a:r>
          </a:p>
          <a:p>
            <a:pPr lvl="1">
              <a:tabLst>
                <a:tab pos="1971675" algn="l"/>
              </a:tabLst>
            </a:pPr>
            <a:endParaRPr lang="en-US" altLang="de-DE" dirty="0"/>
          </a:p>
          <a:p>
            <a:pPr>
              <a:tabLst>
                <a:tab pos="1971675" algn="l"/>
              </a:tabLst>
            </a:pPr>
            <a:r>
              <a:rPr lang="en-US" altLang="de-DE" dirty="0"/>
              <a:t>Reporting</a:t>
            </a:r>
          </a:p>
          <a:p>
            <a:pPr lvl="1">
              <a:tabLst>
                <a:tab pos="1971675" algn="l"/>
              </a:tabLst>
            </a:pPr>
            <a:r>
              <a:rPr lang="en-US" altLang="de-DE" dirty="0"/>
              <a:t>Vendor Evaluation</a:t>
            </a:r>
          </a:p>
          <a:p>
            <a:endParaRPr lang="de-DE" dirty="0"/>
          </a:p>
        </p:txBody>
      </p:sp>
      <p:sp>
        <p:nvSpPr>
          <p:cNvPr id="3" name="Titel 2"/>
          <p:cNvSpPr>
            <a:spLocks noGrp="1"/>
          </p:cNvSpPr>
          <p:nvPr>
            <p:ph type="title"/>
          </p:nvPr>
        </p:nvSpPr>
        <p:spPr/>
        <p:txBody>
          <a:bodyPr/>
          <a:lstStyle/>
          <a:p>
            <a:r>
              <a:rPr lang="en-US" altLang="de-DE" dirty="0"/>
              <a:t>Purchasing Information Record</a:t>
            </a:r>
            <a:endParaRPr lang="de-DE" dirty="0"/>
          </a:p>
        </p:txBody>
      </p:sp>
      <p:grpSp>
        <p:nvGrpSpPr>
          <p:cNvPr id="8" name="Gruppieren 7"/>
          <p:cNvGrpSpPr/>
          <p:nvPr/>
        </p:nvGrpSpPr>
        <p:grpSpPr>
          <a:xfrm>
            <a:off x="6594559" y="2172600"/>
            <a:ext cx="4343400" cy="3429000"/>
            <a:chOff x="3995738" y="2349500"/>
            <a:chExt cx="4343400" cy="3429000"/>
          </a:xfrm>
        </p:grpSpPr>
        <p:sp>
          <p:nvSpPr>
            <p:cNvPr id="4" name="AutoShape 5"/>
            <p:cNvSpPr>
              <a:spLocks noChangeArrowheads="1"/>
            </p:cNvSpPr>
            <p:nvPr/>
          </p:nvSpPr>
          <p:spPr bwMode="auto">
            <a:xfrm rot="-5400000">
              <a:off x="5786438" y="4064000"/>
              <a:ext cx="762000" cy="381000"/>
            </a:xfrm>
            <a:prstGeom prst="notchedRightArrow">
              <a:avLst>
                <a:gd name="adj1" fmla="val 50000"/>
                <a:gd name="adj2" fmla="val 50000"/>
              </a:avLst>
            </a:prstGeom>
            <a:solidFill>
              <a:srgbClr val="04357B">
                <a:alpha val="79999"/>
              </a:srgbClr>
            </a:solidFill>
            <a:ln w="9525" algn="ctr">
              <a:solidFill>
                <a:srgbClr val="000000"/>
              </a:solidFill>
              <a:miter lim="800000"/>
              <a:headEnd/>
              <a:tailEnd/>
            </a:ln>
          </p:spPr>
          <p:txBody>
            <a:bodyPr vert="eaVert"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endParaRPr lang="de-DE" altLang="de-DE" sz="2800"/>
            </a:p>
          </p:txBody>
        </p:sp>
        <p:sp>
          <p:nvSpPr>
            <p:cNvPr id="5" name="AutoShape 7"/>
            <p:cNvSpPr>
              <a:spLocks noChangeArrowheads="1"/>
            </p:cNvSpPr>
            <p:nvPr/>
          </p:nvSpPr>
          <p:spPr bwMode="auto">
            <a:xfrm>
              <a:off x="3995738" y="4711700"/>
              <a:ext cx="2386012" cy="1066800"/>
            </a:xfrm>
            <a:prstGeom prst="can">
              <a:avLst>
                <a:gd name="adj" fmla="val 25000"/>
              </a:avLst>
            </a:prstGeom>
            <a:solidFill>
              <a:srgbClr val="004880"/>
            </a:solidFill>
            <a:ln w="25400">
              <a:solidFill>
                <a:srgbClr val="000000"/>
              </a:solidFill>
              <a:round/>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r>
                <a:rPr lang="en-US" altLang="de-DE" sz="1600">
                  <a:solidFill>
                    <a:schemeClr val="bg1"/>
                  </a:solidFill>
                </a:rPr>
                <a:t>   Material Master</a:t>
              </a:r>
            </a:p>
          </p:txBody>
        </p:sp>
        <p:sp>
          <p:nvSpPr>
            <p:cNvPr id="6" name="AutoShape 8"/>
            <p:cNvSpPr>
              <a:spLocks noChangeArrowheads="1"/>
            </p:cNvSpPr>
            <p:nvPr/>
          </p:nvSpPr>
          <p:spPr bwMode="auto">
            <a:xfrm>
              <a:off x="5953125" y="4711700"/>
              <a:ext cx="2386013" cy="1066800"/>
            </a:xfrm>
            <a:prstGeom prst="can">
              <a:avLst>
                <a:gd name="adj" fmla="val 25000"/>
              </a:avLst>
            </a:prstGeom>
            <a:solidFill>
              <a:srgbClr val="004880"/>
            </a:solidFill>
            <a:ln w="25400">
              <a:solidFill>
                <a:srgbClr val="000000"/>
              </a:solidFill>
              <a:round/>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r" eaLnBrk="1" hangingPunct="1">
                <a:spcBef>
                  <a:spcPct val="0"/>
                </a:spcBef>
                <a:buClrTx/>
                <a:buFontTx/>
                <a:buNone/>
              </a:pPr>
              <a:r>
                <a:rPr lang="en-US" altLang="de-DE" sz="1600">
                  <a:solidFill>
                    <a:schemeClr val="bg1"/>
                  </a:solidFill>
                </a:rPr>
                <a:t>Vendor Master    </a:t>
              </a:r>
            </a:p>
          </p:txBody>
        </p:sp>
        <p:sp>
          <p:nvSpPr>
            <p:cNvPr id="7" name="AutoShape 9"/>
            <p:cNvSpPr>
              <a:spLocks noChangeArrowheads="1"/>
            </p:cNvSpPr>
            <p:nvPr/>
          </p:nvSpPr>
          <p:spPr bwMode="auto">
            <a:xfrm>
              <a:off x="4681538" y="2349500"/>
              <a:ext cx="2971800" cy="1447800"/>
            </a:xfrm>
            <a:prstGeom prst="can">
              <a:avLst>
                <a:gd name="adj" fmla="val 25000"/>
              </a:avLst>
            </a:prstGeom>
            <a:solidFill>
              <a:srgbClr val="DBB40D"/>
            </a:solidFill>
            <a:ln w="25400">
              <a:solidFill>
                <a:schemeClr val="tx1"/>
              </a:solidFill>
              <a:round/>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sz="2000">
                  <a:solidFill>
                    <a:srgbClr val="000000"/>
                  </a:solidFill>
                </a:rPr>
                <a:t>Purchasing</a:t>
              </a:r>
            </a:p>
            <a:p>
              <a:pPr algn="ctr" eaLnBrk="1" hangingPunct="1">
                <a:spcBef>
                  <a:spcPct val="0"/>
                </a:spcBef>
                <a:buClrTx/>
                <a:buFontTx/>
                <a:buNone/>
              </a:pPr>
              <a:r>
                <a:rPr lang="en-US" altLang="de-DE" sz="2000">
                  <a:solidFill>
                    <a:srgbClr val="000000"/>
                  </a:solidFill>
                </a:rPr>
                <a:t>Information Record</a:t>
              </a:r>
            </a:p>
          </p:txBody>
        </p:sp>
      </p:grpSp>
    </p:spTree>
    <p:extLst>
      <p:ext uri="{BB962C8B-B14F-4D97-AF65-F5344CB8AC3E}">
        <p14:creationId xmlns:p14="http://schemas.microsoft.com/office/powerpoint/2010/main" val="3187585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a:xfrm>
            <a:off x="2327108" y="3568361"/>
            <a:ext cx="9542092" cy="530990"/>
          </a:xfrm>
        </p:spPr>
        <p:txBody>
          <a:bodyPr/>
          <a:lstStyle/>
          <a:p>
            <a:r>
              <a:rPr lang="de-DE" dirty="0"/>
              <a:t>SAP ERP </a:t>
            </a:r>
            <a:r>
              <a:rPr lang="de-DE" dirty="0" smtClean="0"/>
              <a:t>6.08</a:t>
            </a:r>
            <a:endParaRPr lang="de-DE" dirty="0"/>
          </a:p>
        </p:txBody>
      </p:sp>
      <p:sp>
        <p:nvSpPr>
          <p:cNvPr id="4" name="Textplatzhalter 3"/>
          <p:cNvSpPr>
            <a:spLocks noGrp="1"/>
          </p:cNvSpPr>
          <p:nvPr>
            <p:ph type="body" sz="quarter" idx="13"/>
          </p:nvPr>
        </p:nvSpPr>
        <p:spPr/>
        <p:txBody>
          <a:bodyPr/>
          <a:lstStyle/>
          <a:p>
            <a:r>
              <a:rPr lang="de-DE" dirty="0" err="1"/>
              <a:t>No</a:t>
            </a:r>
            <a:r>
              <a:rPr lang="de-DE" dirty="0"/>
              <a:t> </a:t>
            </a:r>
            <a:r>
              <a:rPr lang="de-DE" dirty="0" err="1"/>
              <a:t>Prerequisites</a:t>
            </a:r>
            <a:r>
              <a:rPr lang="de-DE" dirty="0"/>
              <a:t> </a:t>
            </a:r>
            <a:r>
              <a:rPr lang="de-DE" dirty="0" err="1"/>
              <a:t>needed</a:t>
            </a:r>
            <a:endParaRPr lang="de-DE" dirty="0"/>
          </a:p>
          <a:p>
            <a:endParaRPr lang="de-DE" dirty="0"/>
          </a:p>
        </p:txBody>
      </p:sp>
      <p:sp>
        <p:nvSpPr>
          <p:cNvPr id="5" name="Textplatzhalter 21"/>
          <p:cNvSpPr>
            <a:spLocks noGrp="1"/>
          </p:cNvSpPr>
          <p:nvPr>
            <p:ph type="body" sz="quarter" idx="16" hasCustomPrompt="1"/>
          </p:nvPr>
        </p:nvSpPr>
        <p:spPr>
          <a:xfrm>
            <a:off x="2327108" y="4520696"/>
            <a:ext cx="9542092" cy="530990"/>
          </a:xfrm>
          <a:prstGeom prst="rect">
            <a:avLst/>
          </a:prstGeom>
        </p:spPr>
        <p:txBody>
          <a:bodyPr/>
          <a:lstStyle>
            <a:lvl1pPr marL="214298" indent="-214298">
              <a:lnSpc>
                <a:spcPct val="100000"/>
              </a:lnSpc>
              <a:spcBef>
                <a:spcPts val="0"/>
              </a:spcBef>
              <a:spcAft>
                <a:spcPts val="0"/>
              </a:spcAft>
              <a:buClr>
                <a:schemeClr val="bg1">
                  <a:lumMod val="65000"/>
                </a:schemeClr>
              </a:buClr>
              <a:buSzPct val="100000"/>
              <a:buFont typeface="Arial" panose="020B0604020202020204" pitchFamily="34" charset="0"/>
              <a:buChar char="•"/>
              <a:defRPr sz="16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de-DE" dirty="0"/>
              <a:t>Global Bike</a:t>
            </a:r>
          </a:p>
        </p:txBody>
      </p:sp>
      <p:sp>
        <p:nvSpPr>
          <p:cNvPr id="6" name="Textplatzhalter 5"/>
          <p:cNvSpPr>
            <a:spLocks noGrp="1"/>
          </p:cNvSpPr>
          <p:nvPr>
            <p:ph type="body" sz="quarter" idx="15"/>
          </p:nvPr>
        </p:nvSpPr>
        <p:spPr/>
        <p:txBody>
          <a:bodyPr/>
          <a:lstStyle/>
          <a:p>
            <a:r>
              <a:rPr lang="de-DE" dirty="0" smtClean="0"/>
              <a:t>3.1 (</a:t>
            </a:r>
            <a:r>
              <a:rPr lang="de-DE" dirty="0" err="1" smtClean="0"/>
              <a:t>July</a:t>
            </a:r>
            <a:r>
              <a:rPr lang="de-DE" dirty="0" smtClean="0"/>
              <a:t> 2017)</a:t>
            </a:r>
            <a:endParaRPr lang="de-DE" dirty="0"/>
          </a:p>
        </p:txBody>
      </p:sp>
    </p:spTree>
    <p:extLst>
      <p:ext uri="{BB962C8B-B14F-4D97-AF65-F5344CB8AC3E}">
        <p14:creationId xmlns:p14="http://schemas.microsoft.com/office/powerpoint/2010/main" val="32224544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tabLst>
                <a:tab pos="1971675" algn="l"/>
              </a:tabLst>
            </a:pPr>
            <a:r>
              <a:rPr lang="en-US" altLang="de-DE" dirty="0"/>
              <a:t>Allows buyers to quickly determine:</a:t>
            </a:r>
          </a:p>
          <a:p>
            <a:pPr lvl="1">
              <a:tabLst>
                <a:tab pos="1971675" algn="l"/>
              </a:tabLst>
            </a:pPr>
            <a:r>
              <a:rPr lang="en-US" altLang="de-DE" dirty="0"/>
              <a:t>Which vendors have offered or supplied specific </a:t>
            </a:r>
            <a:r>
              <a:rPr lang="en-US" altLang="de-DE" dirty="0" smtClean="0"/>
              <a:t>materials</a:t>
            </a:r>
          </a:p>
          <a:p>
            <a:pPr lvl="1">
              <a:tabLst>
                <a:tab pos="1971675" algn="l"/>
              </a:tabLst>
            </a:pPr>
            <a:endParaRPr lang="en-US" altLang="de-DE" dirty="0"/>
          </a:p>
          <a:p>
            <a:pPr>
              <a:tabLst>
                <a:tab pos="1971675" algn="l"/>
              </a:tabLst>
            </a:pPr>
            <a:r>
              <a:rPr lang="en-US" altLang="de-DE" dirty="0"/>
              <a:t>Info Records contain:</a:t>
            </a:r>
          </a:p>
          <a:p>
            <a:pPr lvl="1">
              <a:tabLst>
                <a:tab pos="1971675" algn="l"/>
              </a:tabLst>
            </a:pPr>
            <a:r>
              <a:rPr lang="en-US" altLang="de-DE" dirty="0"/>
              <a:t>Data on pricing and conditions</a:t>
            </a:r>
          </a:p>
          <a:p>
            <a:pPr lvl="1">
              <a:tabLst>
                <a:tab pos="1971675" algn="l"/>
              </a:tabLst>
            </a:pPr>
            <a:r>
              <a:rPr lang="en-US" altLang="de-DE" dirty="0"/>
              <a:t>Last purchase order</a:t>
            </a:r>
          </a:p>
          <a:p>
            <a:pPr lvl="1">
              <a:tabLst>
                <a:tab pos="1971675" algn="l"/>
              </a:tabLst>
            </a:pPr>
            <a:r>
              <a:rPr lang="en-US" altLang="de-DE" dirty="0"/>
              <a:t>Tolerance limits for deliveries</a:t>
            </a:r>
          </a:p>
          <a:p>
            <a:pPr lvl="1">
              <a:tabLst>
                <a:tab pos="1971675" algn="l"/>
              </a:tabLst>
            </a:pPr>
            <a:r>
              <a:rPr lang="en-US" altLang="de-DE" dirty="0"/>
              <a:t>Specific lead times</a:t>
            </a:r>
          </a:p>
          <a:p>
            <a:pPr lvl="1">
              <a:tabLst>
                <a:tab pos="1971675" algn="l"/>
              </a:tabLst>
            </a:pPr>
            <a:r>
              <a:rPr lang="en-US" altLang="de-DE" dirty="0"/>
              <a:t>Availability periods</a:t>
            </a:r>
          </a:p>
          <a:p>
            <a:pPr lvl="1">
              <a:tabLst>
                <a:tab pos="1971675" algn="l"/>
              </a:tabLst>
            </a:pPr>
            <a:r>
              <a:rPr lang="en-US" altLang="de-DE" dirty="0"/>
              <a:t>Vendor Evaluation </a:t>
            </a:r>
            <a:r>
              <a:rPr lang="en-US" altLang="de-DE" dirty="0" smtClean="0"/>
              <a:t>data</a:t>
            </a:r>
          </a:p>
          <a:p>
            <a:pPr lvl="1">
              <a:tabLst>
                <a:tab pos="1971675" algn="l"/>
              </a:tabLst>
            </a:pPr>
            <a:endParaRPr lang="en-US" altLang="de-DE" dirty="0"/>
          </a:p>
          <a:p>
            <a:pPr>
              <a:tabLst>
                <a:tab pos="1971675" algn="l"/>
              </a:tabLst>
            </a:pPr>
            <a:r>
              <a:rPr lang="en-US" altLang="de-DE" dirty="0"/>
              <a:t>Serves as default information for Purchase Orders</a:t>
            </a:r>
          </a:p>
          <a:p>
            <a:endParaRPr lang="de-DE" dirty="0"/>
          </a:p>
        </p:txBody>
      </p:sp>
      <p:sp>
        <p:nvSpPr>
          <p:cNvPr id="3" name="Titel 2"/>
          <p:cNvSpPr>
            <a:spLocks noGrp="1"/>
          </p:cNvSpPr>
          <p:nvPr>
            <p:ph type="title"/>
          </p:nvPr>
        </p:nvSpPr>
        <p:spPr/>
        <p:txBody>
          <a:bodyPr/>
          <a:lstStyle/>
          <a:p>
            <a:r>
              <a:rPr lang="en-US" altLang="de-DE" dirty="0"/>
              <a:t>Purchasing Information Record</a:t>
            </a:r>
            <a:endParaRPr lang="de-DE" dirty="0"/>
          </a:p>
        </p:txBody>
      </p:sp>
    </p:spTree>
    <p:extLst>
      <p:ext uri="{BB962C8B-B14F-4D97-AF65-F5344CB8AC3E}">
        <p14:creationId xmlns:p14="http://schemas.microsoft.com/office/powerpoint/2010/main" val="2625498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ltLang="de-DE" dirty="0"/>
              <a:t>Master Data in Use</a:t>
            </a:r>
            <a:endParaRPr lang="de-DE" dirty="0"/>
          </a:p>
        </p:txBody>
      </p:sp>
      <p:grpSp>
        <p:nvGrpSpPr>
          <p:cNvPr id="14" name="Gruppieren 13"/>
          <p:cNvGrpSpPr/>
          <p:nvPr/>
        </p:nvGrpSpPr>
        <p:grpSpPr>
          <a:xfrm>
            <a:off x="3426425" y="1546331"/>
            <a:ext cx="5340350" cy="4681537"/>
            <a:chOff x="1857375" y="1411288"/>
            <a:chExt cx="5340350" cy="4681537"/>
          </a:xfrm>
        </p:grpSpPr>
        <p:sp>
          <p:nvSpPr>
            <p:cNvPr id="4" name="AutoShape 4"/>
            <p:cNvSpPr>
              <a:spLocks noChangeArrowheads="1"/>
            </p:cNvSpPr>
            <p:nvPr/>
          </p:nvSpPr>
          <p:spPr bwMode="auto">
            <a:xfrm rot="10800000">
              <a:off x="3908425" y="1411288"/>
              <a:ext cx="1196975" cy="1352550"/>
            </a:xfrm>
            <a:prstGeom prst="foldedCorner">
              <a:avLst>
                <a:gd name="adj" fmla="val 125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wrap="none"/>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r>
                <a:rPr lang="en-US" altLang="de-DE" sz="1800"/>
                <a:t>Purchase</a:t>
              </a:r>
            </a:p>
            <a:p>
              <a:pPr eaLnBrk="1" hangingPunct="1">
                <a:spcBef>
                  <a:spcPct val="0"/>
                </a:spcBef>
                <a:buClrTx/>
                <a:buFontTx/>
                <a:buNone/>
              </a:pPr>
              <a:r>
                <a:rPr lang="en-US" altLang="de-DE" sz="1800"/>
                <a:t>Order</a:t>
              </a:r>
            </a:p>
            <a:p>
              <a:pPr eaLnBrk="1" hangingPunct="1">
                <a:spcBef>
                  <a:spcPct val="0"/>
                </a:spcBef>
                <a:buClrTx/>
                <a:buFontTx/>
                <a:buNone/>
              </a:pPr>
              <a:endParaRPr lang="en-US" altLang="de-DE" sz="1800"/>
            </a:p>
            <a:p>
              <a:pPr eaLnBrk="1" hangingPunct="1">
                <a:spcBef>
                  <a:spcPct val="0"/>
                </a:spcBef>
                <a:buClrTx/>
                <a:buFontTx/>
                <a:buNone/>
              </a:pPr>
              <a:r>
                <a:rPr lang="en-US" altLang="de-DE" sz="1800"/>
                <a:t>45......01</a:t>
              </a:r>
            </a:p>
          </p:txBody>
        </p:sp>
        <p:sp>
          <p:nvSpPr>
            <p:cNvPr id="5" name="AutoShape 5"/>
            <p:cNvSpPr>
              <a:spLocks noChangeArrowheads="1"/>
            </p:cNvSpPr>
            <p:nvPr/>
          </p:nvSpPr>
          <p:spPr bwMode="auto">
            <a:xfrm rot="9028456">
              <a:off x="5562600" y="1604963"/>
              <a:ext cx="1635125" cy="1408112"/>
            </a:xfrm>
            <a:prstGeom prst="curvedRightArrow">
              <a:avLst>
                <a:gd name="adj1" fmla="val 6551"/>
                <a:gd name="adj2" fmla="val 36079"/>
                <a:gd name="adj3" fmla="val 32310"/>
              </a:avLst>
            </a:prstGeom>
            <a:solidFill>
              <a:srgbClr val="969696"/>
            </a:solidFill>
            <a:ln w="19050">
              <a:solidFill>
                <a:schemeClr val="tx1"/>
              </a:solidFill>
              <a:miter lim="800000"/>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endParaRPr lang="de-DE" altLang="de-DE" sz="2800"/>
            </a:p>
          </p:txBody>
        </p:sp>
        <p:sp>
          <p:nvSpPr>
            <p:cNvPr id="6" name="AutoShape 6"/>
            <p:cNvSpPr>
              <a:spLocks noChangeArrowheads="1"/>
            </p:cNvSpPr>
            <p:nvPr/>
          </p:nvSpPr>
          <p:spPr bwMode="auto">
            <a:xfrm rot="-3128641">
              <a:off x="1758950" y="1636713"/>
              <a:ext cx="1589087" cy="1392238"/>
            </a:xfrm>
            <a:prstGeom prst="curvedDownArrow">
              <a:avLst>
                <a:gd name="adj1" fmla="val 6341"/>
                <a:gd name="adj2" fmla="val 33798"/>
                <a:gd name="adj3" fmla="val 26861"/>
              </a:avLst>
            </a:prstGeom>
            <a:solidFill>
              <a:srgbClr val="969696"/>
            </a:solidFill>
            <a:ln w="19050">
              <a:solidFill>
                <a:schemeClr val="tx1"/>
              </a:solidFill>
              <a:miter lim="800000"/>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endParaRPr lang="de-DE" altLang="de-DE" sz="2800"/>
            </a:p>
          </p:txBody>
        </p:sp>
        <p:sp>
          <p:nvSpPr>
            <p:cNvPr id="7" name="AutoShape 7"/>
            <p:cNvSpPr>
              <a:spLocks noChangeArrowheads="1"/>
            </p:cNvSpPr>
            <p:nvPr/>
          </p:nvSpPr>
          <p:spPr bwMode="auto">
            <a:xfrm rot="-2700000">
              <a:off x="2660650" y="4592638"/>
              <a:ext cx="403225" cy="733425"/>
            </a:xfrm>
            <a:prstGeom prst="downArrow">
              <a:avLst>
                <a:gd name="adj1" fmla="val 20213"/>
                <a:gd name="adj2" fmla="val 53127"/>
              </a:avLst>
            </a:prstGeom>
            <a:solidFill>
              <a:srgbClr val="969696"/>
            </a:solidFill>
            <a:ln w="19050" algn="ctr">
              <a:solidFill>
                <a:schemeClr val="tx1"/>
              </a:solidFill>
              <a:miter lim="800000"/>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endParaRPr lang="de-DE" altLang="de-DE" sz="2800"/>
            </a:p>
          </p:txBody>
        </p:sp>
        <p:sp>
          <p:nvSpPr>
            <p:cNvPr id="8" name="AutoShape 8"/>
            <p:cNvSpPr>
              <a:spLocks noChangeArrowheads="1"/>
            </p:cNvSpPr>
            <p:nvPr/>
          </p:nvSpPr>
          <p:spPr bwMode="auto">
            <a:xfrm rot="2700000">
              <a:off x="5895181" y="4561682"/>
              <a:ext cx="312737" cy="787400"/>
            </a:xfrm>
            <a:prstGeom prst="downArrow">
              <a:avLst>
                <a:gd name="adj1" fmla="val 20213"/>
                <a:gd name="adj2" fmla="val 73540"/>
              </a:avLst>
            </a:prstGeom>
            <a:solidFill>
              <a:srgbClr val="969696"/>
            </a:solidFill>
            <a:ln w="19050" algn="ctr">
              <a:solidFill>
                <a:schemeClr val="tx1"/>
              </a:solidFill>
              <a:miter lim="800000"/>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endParaRPr lang="de-DE" altLang="de-DE" sz="2800"/>
            </a:p>
          </p:txBody>
        </p:sp>
        <p:sp>
          <p:nvSpPr>
            <p:cNvPr id="9" name="AutoShape 9"/>
            <p:cNvSpPr>
              <a:spLocks noChangeArrowheads="1"/>
            </p:cNvSpPr>
            <p:nvPr/>
          </p:nvSpPr>
          <p:spPr bwMode="auto">
            <a:xfrm rot="10800000">
              <a:off x="4359275" y="2998788"/>
              <a:ext cx="200025" cy="385762"/>
            </a:xfrm>
            <a:prstGeom prst="downArrow">
              <a:avLst>
                <a:gd name="adj1" fmla="val 20213"/>
                <a:gd name="adj2" fmla="val 56330"/>
              </a:avLst>
            </a:prstGeom>
            <a:solidFill>
              <a:srgbClr val="969696"/>
            </a:solidFill>
            <a:ln w="19050" algn="ctr">
              <a:solidFill>
                <a:schemeClr val="tx1"/>
              </a:solidFill>
              <a:miter lim="800000"/>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endParaRPr lang="de-DE" altLang="de-DE" sz="2800"/>
            </a:p>
          </p:txBody>
        </p:sp>
        <p:sp>
          <p:nvSpPr>
            <p:cNvPr id="10" name="AutoShape 10"/>
            <p:cNvSpPr>
              <a:spLocks noChangeArrowheads="1"/>
            </p:cNvSpPr>
            <p:nvPr/>
          </p:nvSpPr>
          <p:spPr bwMode="auto">
            <a:xfrm>
              <a:off x="2106613" y="3521075"/>
              <a:ext cx="2447925" cy="1095375"/>
            </a:xfrm>
            <a:prstGeom prst="can">
              <a:avLst>
                <a:gd name="adj" fmla="val 25000"/>
              </a:avLst>
            </a:prstGeom>
            <a:solidFill>
              <a:srgbClr val="004880"/>
            </a:solidFill>
            <a:ln w="25400">
              <a:solidFill>
                <a:schemeClr val="tx1"/>
              </a:solidFill>
              <a:round/>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sz="2000">
                  <a:solidFill>
                    <a:schemeClr val="bg1"/>
                  </a:solidFill>
                </a:rPr>
                <a:t>Material Master  </a:t>
              </a:r>
            </a:p>
          </p:txBody>
        </p:sp>
        <p:sp>
          <p:nvSpPr>
            <p:cNvPr id="11" name="AutoShape 11"/>
            <p:cNvSpPr>
              <a:spLocks noChangeArrowheads="1"/>
            </p:cNvSpPr>
            <p:nvPr/>
          </p:nvSpPr>
          <p:spPr bwMode="auto">
            <a:xfrm>
              <a:off x="4406900" y="3521075"/>
              <a:ext cx="2447925" cy="1095375"/>
            </a:xfrm>
            <a:prstGeom prst="can">
              <a:avLst>
                <a:gd name="adj" fmla="val 25000"/>
              </a:avLst>
            </a:prstGeom>
            <a:solidFill>
              <a:srgbClr val="004880"/>
            </a:solidFill>
            <a:ln w="25400">
              <a:solidFill>
                <a:schemeClr val="tx1"/>
              </a:solidFill>
              <a:round/>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sz="2000">
                  <a:solidFill>
                    <a:schemeClr val="bg1"/>
                  </a:solidFill>
                </a:rPr>
                <a:t>  Vendor Master</a:t>
              </a:r>
              <a:endParaRPr lang="en-US" altLang="de-DE" sz="1600">
                <a:solidFill>
                  <a:schemeClr val="bg1"/>
                </a:solidFill>
              </a:endParaRPr>
            </a:p>
          </p:txBody>
        </p:sp>
        <p:sp>
          <p:nvSpPr>
            <p:cNvPr id="12" name="AutoShape 12"/>
            <p:cNvSpPr>
              <a:spLocks noChangeArrowheads="1"/>
            </p:cNvSpPr>
            <p:nvPr/>
          </p:nvSpPr>
          <p:spPr bwMode="auto">
            <a:xfrm>
              <a:off x="3452813" y="5319713"/>
              <a:ext cx="2127250" cy="773112"/>
            </a:xfrm>
            <a:prstGeom prst="can">
              <a:avLst>
                <a:gd name="adj" fmla="val 25000"/>
              </a:avLst>
            </a:prstGeom>
            <a:solidFill>
              <a:srgbClr val="DBB40D"/>
            </a:solidFill>
            <a:ln w="25400">
              <a:solidFill>
                <a:schemeClr val="tx1"/>
              </a:solidFill>
              <a:round/>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sz="2000" b="0"/>
                <a:t>Purchasing</a:t>
              </a:r>
            </a:p>
            <a:p>
              <a:pPr algn="ctr" eaLnBrk="1" hangingPunct="1">
                <a:spcBef>
                  <a:spcPct val="0"/>
                </a:spcBef>
                <a:buClrTx/>
                <a:buFontTx/>
                <a:buNone/>
              </a:pPr>
              <a:r>
                <a:rPr lang="en-US" altLang="de-DE" sz="2000" b="0"/>
                <a:t>Information Record</a:t>
              </a:r>
            </a:p>
          </p:txBody>
        </p:sp>
        <p:sp>
          <p:nvSpPr>
            <p:cNvPr id="13" name="AutoShape 9"/>
            <p:cNvSpPr>
              <a:spLocks noChangeArrowheads="1"/>
            </p:cNvSpPr>
            <p:nvPr/>
          </p:nvSpPr>
          <p:spPr bwMode="auto">
            <a:xfrm>
              <a:off x="4356100" y="4652963"/>
              <a:ext cx="200025" cy="385762"/>
            </a:xfrm>
            <a:prstGeom prst="downArrow">
              <a:avLst>
                <a:gd name="adj1" fmla="val 20213"/>
                <a:gd name="adj2" fmla="val 56330"/>
              </a:avLst>
            </a:prstGeom>
            <a:solidFill>
              <a:srgbClr val="969696"/>
            </a:solidFill>
            <a:ln w="19050" algn="ctr">
              <a:solidFill>
                <a:schemeClr val="tx1"/>
              </a:solidFill>
              <a:miter lim="800000"/>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endParaRPr lang="de-DE" altLang="de-DE" sz="2800"/>
            </a:p>
          </p:txBody>
        </p:sp>
      </p:grpSp>
    </p:spTree>
    <p:extLst>
      <p:ext uri="{BB962C8B-B14F-4D97-AF65-F5344CB8AC3E}">
        <p14:creationId xmlns:p14="http://schemas.microsoft.com/office/powerpoint/2010/main" val="675470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de-DE" dirty="0" smtClean="0"/>
              <a:t>Agenda</a:t>
            </a:r>
            <a:endParaRPr lang="de-DE" dirty="0"/>
          </a:p>
        </p:txBody>
      </p:sp>
      <p:sp>
        <p:nvSpPr>
          <p:cNvPr id="3" name="Inhaltsplatzhalter 2"/>
          <p:cNvSpPr>
            <a:spLocks noGrp="1"/>
          </p:cNvSpPr>
          <p:nvPr>
            <p:ph idx="1"/>
          </p:nvPr>
        </p:nvSpPr>
        <p:spPr/>
        <p:txBody>
          <a:bodyPr/>
          <a:lstStyle/>
          <a:p>
            <a:pPr>
              <a:tabLst>
                <a:tab pos="1971675" algn="l"/>
              </a:tabLst>
            </a:pPr>
            <a:r>
              <a:rPr lang="en-US" altLang="de-DE" dirty="0">
                <a:solidFill>
                  <a:srgbClr val="B2B2B2"/>
                </a:solidFill>
              </a:rPr>
              <a:t>MM Organizational Structure</a:t>
            </a:r>
          </a:p>
          <a:p>
            <a:pPr>
              <a:tabLst>
                <a:tab pos="1971675" algn="l"/>
              </a:tabLst>
            </a:pPr>
            <a:endParaRPr lang="en-US" altLang="de-DE" dirty="0"/>
          </a:p>
          <a:p>
            <a:pPr>
              <a:tabLst>
                <a:tab pos="1971675" algn="l"/>
              </a:tabLst>
            </a:pPr>
            <a:r>
              <a:rPr lang="en-US" altLang="de-DE" dirty="0">
                <a:solidFill>
                  <a:srgbClr val="B2B2B2"/>
                </a:solidFill>
              </a:rPr>
              <a:t>MM Master Data</a:t>
            </a:r>
          </a:p>
          <a:p>
            <a:pPr>
              <a:tabLst>
                <a:tab pos="1971675" algn="l"/>
              </a:tabLst>
            </a:pPr>
            <a:endParaRPr lang="en-US" altLang="de-DE" dirty="0">
              <a:solidFill>
                <a:srgbClr val="B2B2B2"/>
              </a:solidFill>
            </a:endParaRPr>
          </a:p>
          <a:p>
            <a:pPr>
              <a:tabLst>
                <a:tab pos="1971675" algn="l"/>
              </a:tabLst>
            </a:pPr>
            <a:r>
              <a:rPr lang="en-US" altLang="de-DE" dirty="0"/>
              <a:t>MM Processes</a:t>
            </a:r>
          </a:p>
          <a:p>
            <a:pPr lvl="1">
              <a:tabLst>
                <a:tab pos="1971675" algn="l"/>
              </a:tabLst>
            </a:pPr>
            <a:r>
              <a:rPr lang="en-US" altLang="de-DE" dirty="0"/>
              <a:t>Procure-to-Pay Process</a:t>
            </a:r>
          </a:p>
          <a:p>
            <a:endParaRPr lang="de-DE" dirty="0"/>
          </a:p>
          <a:p>
            <a:endParaRPr lang="de-DE" dirty="0"/>
          </a:p>
          <a:p>
            <a:endParaRPr lang="de-DE" dirty="0"/>
          </a:p>
        </p:txBody>
      </p:sp>
    </p:spTree>
    <p:extLst>
      <p:ext uri="{BB962C8B-B14F-4D97-AF65-F5344CB8AC3E}">
        <p14:creationId xmlns:p14="http://schemas.microsoft.com/office/powerpoint/2010/main" val="2726718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ltLang="de-DE" dirty="0"/>
              <a:t>Procure-To-Pay Process</a:t>
            </a:r>
            <a:endParaRPr lang="de-DE" dirty="0"/>
          </a:p>
        </p:txBody>
      </p:sp>
      <p:grpSp>
        <p:nvGrpSpPr>
          <p:cNvPr id="4" name="Group 3"/>
          <p:cNvGrpSpPr>
            <a:grpSpLocks/>
          </p:cNvGrpSpPr>
          <p:nvPr/>
        </p:nvGrpSpPr>
        <p:grpSpPr bwMode="auto">
          <a:xfrm>
            <a:off x="2927156" y="1577140"/>
            <a:ext cx="6338887" cy="4740275"/>
            <a:chOff x="903" y="720"/>
            <a:chExt cx="3993" cy="2986"/>
          </a:xfrm>
        </p:grpSpPr>
        <p:sp>
          <p:nvSpPr>
            <p:cNvPr id="5" name="AutoShape 4"/>
            <p:cNvSpPr>
              <a:spLocks noChangeArrowheads="1"/>
            </p:cNvSpPr>
            <p:nvPr/>
          </p:nvSpPr>
          <p:spPr bwMode="auto">
            <a:xfrm rot="1224442">
              <a:off x="912" y="912"/>
              <a:ext cx="3862" cy="259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6 w 21600"/>
                <a:gd name="T19" fmla="*/ 3161 h 21600"/>
                <a:gd name="T20" fmla="*/ 18434 w 21600"/>
                <a:gd name="T21" fmla="*/ 1843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499" y="15302"/>
                  </a:moveTo>
                  <a:cubicBezTo>
                    <a:pt x="4151" y="18347"/>
                    <a:pt x="7336" y="20243"/>
                    <a:pt x="10800" y="20243"/>
                  </a:cubicBezTo>
                  <a:cubicBezTo>
                    <a:pt x="16015" y="20243"/>
                    <a:pt x="20243" y="16015"/>
                    <a:pt x="20243" y="10800"/>
                  </a:cubicBezTo>
                  <a:cubicBezTo>
                    <a:pt x="20243" y="5584"/>
                    <a:pt x="16015" y="1357"/>
                    <a:pt x="10800" y="1357"/>
                  </a:cubicBezTo>
                  <a:cubicBezTo>
                    <a:pt x="5627" y="1356"/>
                    <a:pt x="1417" y="5518"/>
                    <a:pt x="1357" y="10690"/>
                  </a:cubicBezTo>
                  <a:lnTo>
                    <a:pt x="0" y="10675"/>
                  </a:lnTo>
                  <a:cubicBezTo>
                    <a:pt x="69" y="4759"/>
                    <a:pt x="4883" y="-1"/>
                    <a:pt x="10800" y="0"/>
                  </a:cubicBezTo>
                  <a:cubicBezTo>
                    <a:pt x="16764" y="0"/>
                    <a:pt x="21600" y="4835"/>
                    <a:pt x="21600" y="10800"/>
                  </a:cubicBezTo>
                  <a:cubicBezTo>
                    <a:pt x="21600" y="16764"/>
                    <a:pt x="16764" y="21600"/>
                    <a:pt x="10800" y="21600"/>
                  </a:cubicBezTo>
                  <a:cubicBezTo>
                    <a:pt x="6838" y="21600"/>
                    <a:pt x="3195" y="19431"/>
                    <a:pt x="1306" y="15949"/>
                  </a:cubicBezTo>
                  <a:lnTo>
                    <a:pt x="-1067" y="17237"/>
                  </a:lnTo>
                  <a:lnTo>
                    <a:pt x="291" y="12656"/>
                  </a:lnTo>
                  <a:lnTo>
                    <a:pt x="4872" y="14015"/>
                  </a:lnTo>
                  <a:lnTo>
                    <a:pt x="2499" y="15302"/>
                  </a:lnTo>
                  <a:close/>
                </a:path>
              </a:pathLst>
            </a:custGeom>
            <a:solidFill>
              <a:srgbClr val="008000">
                <a:alpha val="30196"/>
              </a:srgbClr>
            </a:solidFill>
            <a:ln w="12700" algn="ctr">
              <a:solidFill>
                <a:srgbClr val="008000"/>
              </a:solidFill>
              <a:miter lim="800000"/>
              <a:headEnd type="none" w="sm" len="sm"/>
              <a:tailEnd type="none" w="sm" len="sm"/>
            </a:ln>
          </p:spPr>
          <p:txBody>
            <a:bodyPr anchor="ctr">
              <a:spAutoFit/>
            </a:bodyPr>
            <a:lstStyle/>
            <a:p>
              <a:endParaRPr lang="de-DE"/>
            </a:p>
          </p:txBody>
        </p:sp>
        <p:sp>
          <p:nvSpPr>
            <p:cNvPr id="6" name="Rectangle 5"/>
            <p:cNvSpPr>
              <a:spLocks noChangeArrowheads="1"/>
            </p:cNvSpPr>
            <p:nvPr/>
          </p:nvSpPr>
          <p:spPr bwMode="auto">
            <a:xfrm>
              <a:off x="1056" y="768"/>
              <a:ext cx="95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a:spcBef>
                  <a:spcPct val="0"/>
                </a:spcBef>
                <a:buClrTx/>
                <a:buFontTx/>
                <a:buNone/>
              </a:pPr>
              <a:r>
                <a:rPr lang="en-US" altLang="de-DE" sz="2000" b="0"/>
                <a:t>Purchase</a:t>
              </a:r>
            </a:p>
            <a:p>
              <a:pPr algn="ctr">
                <a:spcBef>
                  <a:spcPct val="0"/>
                </a:spcBef>
                <a:buClrTx/>
                <a:buFontTx/>
                <a:buNone/>
              </a:pPr>
              <a:r>
                <a:rPr lang="en-US" altLang="de-DE" sz="2000" b="0"/>
                <a:t> Requisition</a:t>
              </a:r>
            </a:p>
          </p:txBody>
        </p:sp>
        <p:sp>
          <p:nvSpPr>
            <p:cNvPr id="7" name="Rectangle 6"/>
            <p:cNvSpPr>
              <a:spLocks noChangeArrowheads="1"/>
            </p:cNvSpPr>
            <p:nvPr/>
          </p:nvSpPr>
          <p:spPr bwMode="auto">
            <a:xfrm>
              <a:off x="903" y="2261"/>
              <a:ext cx="809"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a:spcBef>
                  <a:spcPct val="0"/>
                </a:spcBef>
                <a:buClrTx/>
                <a:buFontTx/>
                <a:buNone/>
              </a:pPr>
              <a:r>
                <a:rPr lang="en-US" altLang="de-DE" sz="2000" b="0"/>
                <a:t>Payment</a:t>
              </a:r>
            </a:p>
            <a:p>
              <a:pPr algn="ctr">
                <a:spcBef>
                  <a:spcPct val="0"/>
                </a:spcBef>
                <a:buClrTx/>
                <a:buFontTx/>
                <a:buNone/>
              </a:pPr>
              <a:r>
                <a:rPr lang="en-US" altLang="de-DE" sz="2000" b="0"/>
                <a:t>to Vendor</a:t>
              </a:r>
            </a:p>
          </p:txBody>
        </p:sp>
        <p:sp>
          <p:nvSpPr>
            <p:cNvPr id="8" name="Rectangle 7"/>
            <p:cNvSpPr>
              <a:spLocks noChangeArrowheads="1"/>
            </p:cNvSpPr>
            <p:nvPr/>
          </p:nvSpPr>
          <p:spPr bwMode="auto">
            <a:xfrm>
              <a:off x="4176" y="2016"/>
              <a:ext cx="72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0"/>
                </a:spcBef>
                <a:buClrTx/>
                <a:buFontTx/>
                <a:buNone/>
              </a:pPr>
              <a:r>
                <a:rPr lang="en-US" altLang="de-DE" sz="2000" b="0"/>
                <a:t>Notify </a:t>
              </a:r>
            </a:p>
            <a:p>
              <a:pPr>
                <a:spcBef>
                  <a:spcPct val="0"/>
                </a:spcBef>
                <a:buClrTx/>
                <a:buFontTx/>
                <a:buNone/>
              </a:pPr>
              <a:r>
                <a:rPr lang="en-US" altLang="de-DE" sz="2000" b="0"/>
                <a:t>Vendor</a:t>
              </a:r>
            </a:p>
          </p:txBody>
        </p:sp>
        <p:sp>
          <p:nvSpPr>
            <p:cNvPr id="9" name="Rectangle 8"/>
            <p:cNvSpPr>
              <a:spLocks noChangeArrowheads="1"/>
            </p:cNvSpPr>
            <p:nvPr/>
          </p:nvSpPr>
          <p:spPr bwMode="auto">
            <a:xfrm>
              <a:off x="4032" y="2880"/>
              <a:ext cx="79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0"/>
                </a:spcBef>
                <a:buClrTx/>
                <a:buFontTx/>
                <a:buNone/>
              </a:pPr>
              <a:r>
                <a:rPr lang="en-US" altLang="de-DE" sz="2000" b="0"/>
                <a:t>Vendor</a:t>
              </a:r>
            </a:p>
            <a:p>
              <a:pPr>
                <a:spcBef>
                  <a:spcPct val="0"/>
                </a:spcBef>
                <a:buClrTx/>
                <a:buFontTx/>
                <a:buNone/>
              </a:pPr>
              <a:r>
                <a:rPr lang="en-US" altLang="de-DE" sz="2000" b="0"/>
                <a:t>Shipment</a:t>
              </a:r>
            </a:p>
          </p:txBody>
        </p:sp>
        <p:sp>
          <p:nvSpPr>
            <p:cNvPr id="10" name="Rectangle 9"/>
            <p:cNvSpPr>
              <a:spLocks noChangeArrowheads="1"/>
            </p:cNvSpPr>
            <p:nvPr/>
          </p:nvSpPr>
          <p:spPr bwMode="auto">
            <a:xfrm>
              <a:off x="1680" y="2928"/>
              <a:ext cx="659"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0"/>
                </a:spcBef>
                <a:buClrTx/>
                <a:buFontTx/>
                <a:buNone/>
              </a:pPr>
              <a:r>
                <a:rPr lang="en-US" altLang="de-DE" sz="2000" b="0"/>
                <a:t>Invoice</a:t>
              </a:r>
            </a:p>
            <a:p>
              <a:pPr>
                <a:spcBef>
                  <a:spcPct val="0"/>
                </a:spcBef>
                <a:buClrTx/>
                <a:buFontTx/>
                <a:buNone/>
              </a:pPr>
              <a:r>
                <a:rPr lang="en-US" altLang="de-DE" sz="2000" b="0"/>
                <a:t>Receipt</a:t>
              </a:r>
            </a:p>
          </p:txBody>
        </p:sp>
        <p:sp>
          <p:nvSpPr>
            <p:cNvPr id="11" name="Rectangle 10"/>
            <p:cNvSpPr>
              <a:spLocks noChangeArrowheads="1"/>
            </p:cNvSpPr>
            <p:nvPr/>
          </p:nvSpPr>
          <p:spPr bwMode="auto">
            <a:xfrm>
              <a:off x="2880" y="3264"/>
              <a:ext cx="659"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0"/>
                </a:spcBef>
                <a:buClrTx/>
                <a:buFontTx/>
                <a:buNone/>
              </a:pPr>
              <a:r>
                <a:rPr lang="en-US" altLang="de-DE" sz="2000" b="0"/>
                <a:t>Goods</a:t>
              </a:r>
            </a:p>
            <a:p>
              <a:pPr>
                <a:spcBef>
                  <a:spcPct val="0"/>
                </a:spcBef>
                <a:buClrTx/>
                <a:buFontTx/>
                <a:buNone/>
              </a:pPr>
              <a:r>
                <a:rPr lang="en-US" altLang="de-DE" sz="2000" b="0"/>
                <a:t>Receipt</a:t>
              </a:r>
            </a:p>
          </p:txBody>
        </p:sp>
        <p:sp>
          <p:nvSpPr>
            <p:cNvPr id="12" name="Rectangle 11"/>
            <p:cNvSpPr>
              <a:spLocks noChangeArrowheads="1"/>
            </p:cNvSpPr>
            <p:nvPr/>
          </p:nvSpPr>
          <p:spPr bwMode="auto">
            <a:xfrm>
              <a:off x="3552" y="1200"/>
              <a:ext cx="81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a:spcBef>
                  <a:spcPct val="0"/>
                </a:spcBef>
                <a:buClrTx/>
                <a:buFontTx/>
                <a:buNone/>
              </a:pPr>
              <a:r>
                <a:rPr lang="en-US" altLang="de-DE" sz="2000" b="0"/>
                <a:t>Purchase </a:t>
              </a:r>
            </a:p>
            <a:p>
              <a:pPr algn="ctr">
                <a:spcBef>
                  <a:spcPct val="0"/>
                </a:spcBef>
                <a:buClrTx/>
                <a:buFontTx/>
                <a:buNone/>
              </a:pPr>
              <a:r>
                <a:rPr lang="en-US" altLang="de-DE" sz="2000" b="0"/>
                <a:t>Order</a:t>
              </a:r>
            </a:p>
          </p:txBody>
        </p:sp>
        <p:pic>
          <p:nvPicPr>
            <p:cNvPr id="13" name="Picture 12" descr="dnphvyy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6" y="1680"/>
              <a:ext cx="1147" cy="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ChangeArrowheads="1"/>
            </p:cNvSpPr>
            <p:nvPr/>
          </p:nvSpPr>
          <p:spPr bwMode="auto">
            <a:xfrm>
              <a:off x="2304" y="720"/>
              <a:ext cx="129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a:spcBef>
                  <a:spcPct val="0"/>
                </a:spcBef>
                <a:buClrTx/>
                <a:buFontTx/>
                <a:buNone/>
              </a:pPr>
              <a:r>
                <a:rPr lang="en-US" altLang="de-DE" sz="2000" b="0"/>
                <a:t>Vendor</a:t>
              </a:r>
            </a:p>
            <a:p>
              <a:pPr algn="ctr">
                <a:spcBef>
                  <a:spcPct val="0"/>
                </a:spcBef>
                <a:buClrTx/>
                <a:buFontTx/>
                <a:buNone/>
              </a:pPr>
              <a:r>
                <a:rPr lang="en-US" altLang="de-DE" sz="2000" b="0"/>
                <a:t>Selection</a:t>
              </a:r>
            </a:p>
          </p:txBody>
        </p:sp>
      </p:grpSp>
    </p:spTree>
    <p:extLst>
      <p:ext uri="{BB962C8B-B14F-4D97-AF65-F5344CB8AC3E}">
        <p14:creationId xmlns:p14="http://schemas.microsoft.com/office/powerpoint/2010/main" val="1266916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tabLst>
                <a:tab pos="1971675" algn="l"/>
              </a:tabLst>
            </a:pPr>
            <a:r>
              <a:rPr lang="en-US" altLang="de-DE" dirty="0"/>
              <a:t>Internal Document instructing the purchasing department to request a specific good or service for a specified </a:t>
            </a:r>
            <a:r>
              <a:rPr lang="en-US" altLang="de-DE" dirty="0" smtClean="0"/>
              <a:t>time</a:t>
            </a:r>
          </a:p>
          <a:p>
            <a:pPr>
              <a:tabLst>
                <a:tab pos="1971675" algn="l"/>
              </a:tabLst>
            </a:pPr>
            <a:endParaRPr lang="en-US" altLang="de-DE" dirty="0"/>
          </a:p>
          <a:p>
            <a:pPr>
              <a:tabLst>
                <a:tab pos="1971675" algn="l"/>
              </a:tabLst>
            </a:pPr>
            <a:r>
              <a:rPr lang="en-US" altLang="de-DE" dirty="0"/>
              <a:t>Requisitions can be created two ways</a:t>
            </a:r>
            <a:r>
              <a:rPr lang="en-US" altLang="de-DE" dirty="0" smtClean="0"/>
              <a:t>:</a:t>
            </a:r>
          </a:p>
          <a:p>
            <a:pPr>
              <a:tabLst>
                <a:tab pos="1971675" algn="l"/>
              </a:tabLst>
            </a:pPr>
            <a:endParaRPr lang="en-US" altLang="de-DE" dirty="0"/>
          </a:p>
          <a:p>
            <a:pPr lvl="1">
              <a:tabLst>
                <a:tab pos="1971675" algn="l"/>
              </a:tabLst>
            </a:pPr>
            <a:r>
              <a:rPr lang="en-US" altLang="de-DE" dirty="0"/>
              <a:t>Directly - Manually</a:t>
            </a:r>
          </a:p>
          <a:p>
            <a:pPr lvl="2">
              <a:tabLst>
                <a:tab pos="1971675" algn="l"/>
              </a:tabLst>
            </a:pPr>
            <a:r>
              <a:rPr lang="en-US" altLang="de-DE" dirty="0"/>
              <a:t>person creating determines: what, how much, and </a:t>
            </a:r>
            <a:r>
              <a:rPr lang="en-US" altLang="de-DE" dirty="0" smtClean="0"/>
              <a:t>when</a:t>
            </a:r>
          </a:p>
          <a:p>
            <a:pPr lvl="2">
              <a:tabLst>
                <a:tab pos="1971675" algn="l"/>
              </a:tabLst>
            </a:pPr>
            <a:endParaRPr lang="en-US" altLang="de-DE" dirty="0"/>
          </a:p>
          <a:p>
            <a:pPr lvl="1">
              <a:tabLst>
                <a:tab pos="1971675" algn="l"/>
              </a:tabLst>
            </a:pPr>
            <a:r>
              <a:rPr lang="en-US" altLang="de-DE" dirty="0"/>
              <a:t>Indirectly - Automatically</a:t>
            </a:r>
          </a:p>
          <a:p>
            <a:pPr lvl="2">
              <a:tabLst>
                <a:tab pos="1971675" algn="l"/>
              </a:tabLst>
            </a:pPr>
            <a:r>
              <a:rPr lang="en-US" altLang="de-DE" dirty="0"/>
              <a:t>MRP</a:t>
            </a:r>
          </a:p>
          <a:p>
            <a:pPr lvl="2">
              <a:tabLst>
                <a:tab pos="1971675" algn="l"/>
              </a:tabLst>
            </a:pPr>
            <a:r>
              <a:rPr lang="en-US" altLang="de-DE" dirty="0"/>
              <a:t>Production Orders</a:t>
            </a:r>
          </a:p>
          <a:p>
            <a:pPr lvl="2">
              <a:tabLst>
                <a:tab pos="1971675" algn="l"/>
              </a:tabLst>
            </a:pPr>
            <a:r>
              <a:rPr lang="en-US" altLang="de-DE" dirty="0"/>
              <a:t>Maintenance Orders</a:t>
            </a:r>
          </a:p>
          <a:p>
            <a:pPr lvl="2">
              <a:tabLst>
                <a:tab pos="1971675" algn="l"/>
              </a:tabLst>
            </a:pPr>
            <a:r>
              <a:rPr lang="en-US" altLang="de-DE" dirty="0"/>
              <a:t>Sales Orders</a:t>
            </a:r>
          </a:p>
          <a:p>
            <a:endParaRPr lang="de-DE" dirty="0"/>
          </a:p>
        </p:txBody>
      </p:sp>
      <p:sp>
        <p:nvSpPr>
          <p:cNvPr id="3" name="Titel 2"/>
          <p:cNvSpPr>
            <a:spLocks noGrp="1"/>
          </p:cNvSpPr>
          <p:nvPr>
            <p:ph type="title"/>
          </p:nvPr>
        </p:nvSpPr>
        <p:spPr/>
        <p:txBody>
          <a:bodyPr/>
          <a:lstStyle/>
          <a:p>
            <a:r>
              <a:rPr lang="en-US" altLang="de-DE" dirty="0"/>
              <a:t>Purchase Requisition</a:t>
            </a:r>
            <a:endParaRPr lang="de-DE" dirty="0"/>
          </a:p>
        </p:txBody>
      </p:sp>
    </p:spTree>
    <p:extLst>
      <p:ext uri="{BB962C8B-B14F-4D97-AF65-F5344CB8AC3E}">
        <p14:creationId xmlns:p14="http://schemas.microsoft.com/office/powerpoint/2010/main" val="2969108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tabLst>
                <a:tab pos="1971675" algn="l"/>
              </a:tabLst>
            </a:pPr>
            <a:r>
              <a:rPr lang="en-US" altLang="de-DE" dirty="0"/>
              <a:t>Once the requisition has been assigned a source of supply it can be released for </a:t>
            </a:r>
            <a:r>
              <a:rPr lang="en-US" altLang="de-DE" dirty="0" smtClean="0"/>
              <a:t>processing</a:t>
            </a:r>
          </a:p>
          <a:p>
            <a:pPr>
              <a:tabLst>
                <a:tab pos="1971675" algn="l"/>
              </a:tabLst>
            </a:pPr>
            <a:endParaRPr lang="en-US" altLang="de-DE" dirty="0"/>
          </a:p>
          <a:p>
            <a:pPr>
              <a:tabLst>
                <a:tab pos="1971675" algn="l"/>
              </a:tabLst>
            </a:pPr>
            <a:r>
              <a:rPr lang="en-US" altLang="de-DE" dirty="0"/>
              <a:t>There are a variety of ways that a purchasing department can process a requisition to determine the appropriate Source of Supply:</a:t>
            </a:r>
          </a:p>
          <a:p>
            <a:pPr lvl="1">
              <a:tabLst>
                <a:tab pos="1971675" algn="l"/>
              </a:tabLst>
            </a:pPr>
            <a:r>
              <a:rPr lang="en-US" altLang="de-DE" dirty="0"/>
              <a:t>Internal Sourcing Requirements</a:t>
            </a:r>
          </a:p>
          <a:p>
            <a:pPr lvl="1">
              <a:tabLst>
                <a:tab pos="1971675" algn="l"/>
              </a:tabLst>
            </a:pPr>
            <a:r>
              <a:rPr lang="en-US" altLang="de-DE" dirty="0"/>
              <a:t>Source List</a:t>
            </a:r>
          </a:p>
          <a:p>
            <a:pPr lvl="1">
              <a:tabLst>
                <a:tab pos="1971675" algn="l"/>
              </a:tabLst>
            </a:pPr>
            <a:r>
              <a:rPr lang="en-US" altLang="de-DE" dirty="0"/>
              <a:t>Outlined Agreement</a:t>
            </a:r>
          </a:p>
          <a:p>
            <a:pPr lvl="1">
              <a:tabLst>
                <a:tab pos="1971675" algn="l"/>
              </a:tabLst>
            </a:pPr>
            <a:r>
              <a:rPr lang="en-US" altLang="de-DE" dirty="0"/>
              <a:t>RFQ</a:t>
            </a:r>
          </a:p>
          <a:p>
            <a:endParaRPr lang="de-DE" dirty="0"/>
          </a:p>
        </p:txBody>
      </p:sp>
      <p:sp>
        <p:nvSpPr>
          <p:cNvPr id="3" name="Titel 2"/>
          <p:cNvSpPr>
            <a:spLocks noGrp="1"/>
          </p:cNvSpPr>
          <p:nvPr>
            <p:ph type="title"/>
          </p:nvPr>
        </p:nvSpPr>
        <p:spPr/>
        <p:txBody>
          <a:bodyPr/>
          <a:lstStyle/>
          <a:p>
            <a:r>
              <a:rPr lang="en-US" altLang="de-DE" dirty="0"/>
              <a:t>Requisition Sourcing</a:t>
            </a:r>
            <a:endParaRPr lang="de-DE" dirty="0"/>
          </a:p>
        </p:txBody>
      </p:sp>
    </p:spTree>
    <p:extLst>
      <p:ext uri="{BB962C8B-B14F-4D97-AF65-F5344CB8AC3E}">
        <p14:creationId xmlns:p14="http://schemas.microsoft.com/office/powerpoint/2010/main" val="3879255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tabLst>
                <a:tab pos="1971675" algn="l"/>
              </a:tabLst>
            </a:pPr>
            <a:r>
              <a:rPr lang="en-US" altLang="de-DE" dirty="0"/>
              <a:t>The requisition for materials could be satisfied by sources within our company</a:t>
            </a:r>
            <a:r>
              <a:rPr lang="en-US" altLang="de-DE" dirty="0" smtClean="0"/>
              <a:t>.</a:t>
            </a:r>
          </a:p>
          <a:p>
            <a:pPr>
              <a:tabLst>
                <a:tab pos="1971675" algn="l"/>
              </a:tabLst>
            </a:pPr>
            <a:endParaRPr lang="en-US" altLang="de-DE" dirty="0"/>
          </a:p>
          <a:p>
            <a:pPr lvl="1">
              <a:tabLst>
                <a:tab pos="1971675" algn="l"/>
              </a:tabLst>
            </a:pPr>
            <a:r>
              <a:rPr lang="en-US" altLang="de-DE" dirty="0"/>
              <a:t>It is possible that a plant within your firm could represent a potential source of supply for the material needed (centralized warehouse</a:t>
            </a:r>
            <a:r>
              <a:rPr lang="en-US" altLang="de-DE" dirty="0" smtClean="0"/>
              <a:t>)</a:t>
            </a:r>
          </a:p>
          <a:p>
            <a:pPr lvl="1">
              <a:tabLst>
                <a:tab pos="1971675" algn="l"/>
              </a:tabLst>
            </a:pPr>
            <a:endParaRPr lang="en-US" altLang="de-DE" dirty="0"/>
          </a:p>
          <a:p>
            <a:pPr lvl="1">
              <a:tabLst>
                <a:tab pos="1971675" algn="l"/>
              </a:tabLst>
            </a:pPr>
            <a:r>
              <a:rPr lang="en-US" altLang="de-DE" dirty="0"/>
              <a:t>If an internal source is identified the requirement is covered by an internal procurement transaction (stock transport order)</a:t>
            </a:r>
          </a:p>
          <a:p>
            <a:endParaRPr lang="de-DE" dirty="0"/>
          </a:p>
        </p:txBody>
      </p:sp>
      <p:sp>
        <p:nvSpPr>
          <p:cNvPr id="3" name="Titel 2"/>
          <p:cNvSpPr>
            <a:spLocks noGrp="1"/>
          </p:cNvSpPr>
          <p:nvPr>
            <p:ph type="title"/>
          </p:nvPr>
        </p:nvSpPr>
        <p:spPr/>
        <p:txBody>
          <a:bodyPr/>
          <a:lstStyle/>
          <a:p>
            <a:r>
              <a:rPr lang="en-US" altLang="de-DE" dirty="0"/>
              <a:t>Internal Sourcing</a:t>
            </a:r>
            <a:endParaRPr lang="de-DE" dirty="0"/>
          </a:p>
        </p:txBody>
      </p:sp>
    </p:spTree>
    <p:extLst>
      <p:ext uri="{BB962C8B-B14F-4D97-AF65-F5344CB8AC3E}">
        <p14:creationId xmlns:p14="http://schemas.microsoft.com/office/powerpoint/2010/main" val="161830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tabLst>
                <a:tab pos="1971675" algn="l"/>
              </a:tabLst>
            </a:pPr>
            <a:r>
              <a:rPr lang="en-US" altLang="de-DE" dirty="0"/>
              <a:t>A source list is a record that specifies the allowed means for procuring a material for a certain plant within a given time period</a:t>
            </a:r>
            <a:r>
              <a:rPr lang="en-US" altLang="de-DE" dirty="0" smtClean="0"/>
              <a:t>.</a:t>
            </a:r>
          </a:p>
          <a:p>
            <a:pPr>
              <a:tabLst>
                <a:tab pos="1971675" algn="l"/>
              </a:tabLst>
            </a:pPr>
            <a:endParaRPr lang="en-US" altLang="de-DE" dirty="0"/>
          </a:p>
          <a:p>
            <a:pPr lvl="1">
              <a:tabLst>
                <a:tab pos="1971675" algn="l"/>
              </a:tabLst>
            </a:pPr>
            <a:r>
              <a:rPr lang="en-US" altLang="de-DE" dirty="0"/>
              <a:t>If the list contains a sole source the system will assign the vendor to the requisition</a:t>
            </a:r>
            <a:r>
              <a:rPr lang="en-US" altLang="de-DE" dirty="0" smtClean="0"/>
              <a:t>.</a:t>
            </a:r>
          </a:p>
          <a:p>
            <a:pPr lvl="1">
              <a:tabLst>
                <a:tab pos="1971675" algn="l"/>
              </a:tabLst>
            </a:pPr>
            <a:endParaRPr lang="en-US" altLang="de-DE" dirty="0"/>
          </a:p>
          <a:p>
            <a:pPr lvl="1">
              <a:tabLst>
                <a:tab pos="1971675" algn="l"/>
              </a:tabLst>
            </a:pPr>
            <a:r>
              <a:rPr lang="en-US" altLang="de-DE" dirty="0"/>
              <a:t>If several options exist the system will display a list of vendors for you to choose from</a:t>
            </a:r>
            <a:r>
              <a:rPr lang="en-US" altLang="de-DE" dirty="0" smtClean="0"/>
              <a:t>.</a:t>
            </a:r>
          </a:p>
          <a:p>
            <a:pPr lvl="1">
              <a:tabLst>
                <a:tab pos="1971675" algn="l"/>
              </a:tabLst>
            </a:pPr>
            <a:endParaRPr lang="en-US" altLang="de-DE" dirty="0"/>
          </a:p>
          <a:p>
            <a:pPr lvl="1">
              <a:tabLst>
                <a:tab pos="1971675" algn="l"/>
              </a:tabLst>
            </a:pPr>
            <a:r>
              <a:rPr lang="en-US" altLang="de-DE" dirty="0"/>
              <a:t>If no source has been established the system will revert to search information records and outline agreements.</a:t>
            </a:r>
          </a:p>
          <a:p>
            <a:endParaRPr lang="de-DE" dirty="0"/>
          </a:p>
        </p:txBody>
      </p:sp>
      <p:sp>
        <p:nvSpPr>
          <p:cNvPr id="3" name="Titel 2"/>
          <p:cNvSpPr>
            <a:spLocks noGrp="1"/>
          </p:cNvSpPr>
          <p:nvPr>
            <p:ph type="title"/>
          </p:nvPr>
        </p:nvSpPr>
        <p:spPr/>
        <p:txBody>
          <a:bodyPr/>
          <a:lstStyle/>
          <a:p>
            <a:r>
              <a:rPr lang="en-US" altLang="de-DE" dirty="0"/>
              <a:t>Source List</a:t>
            </a:r>
            <a:endParaRPr lang="de-DE" dirty="0"/>
          </a:p>
        </p:txBody>
      </p:sp>
    </p:spTree>
    <p:extLst>
      <p:ext uri="{BB962C8B-B14F-4D97-AF65-F5344CB8AC3E}">
        <p14:creationId xmlns:p14="http://schemas.microsoft.com/office/powerpoint/2010/main" val="346709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tabLst>
                <a:tab pos="1971675" algn="l"/>
              </a:tabLst>
            </a:pPr>
            <a:r>
              <a:rPr lang="en-US" altLang="de-DE" dirty="0"/>
              <a:t>Requisitions can be satisfied through existing longer-term purchasing </a:t>
            </a:r>
            <a:r>
              <a:rPr lang="en-US" altLang="de-DE" dirty="0" smtClean="0"/>
              <a:t>agreement</a:t>
            </a:r>
          </a:p>
          <a:p>
            <a:pPr>
              <a:tabLst>
                <a:tab pos="1971675" algn="l"/>
              </a:tabLst>
            </a:pPr>
            <a:endParaRPr lang="en-US" altLang="de-DE" dirty="0"/>
          </a:p>
          <a:p>
            <a:pPr>
              <a:tabLst>
                <a:tab pos="1971675" algn="l"/>
              </a:tabLst>
            </a:pPr>
            <a:r>
              <a:rPr lang="en-US" altLang="de-DE" dirty="0"/>
              <a:t>These agreements are subdivided into</a:t>
            </a:r>
            <a:r>
              <a:rPr lang="en-US" altLang="de-DE" dirty="0" smtClean="0"/>
              <a:t>:</a:t>
            </a:r>
          </a:p>
          <a:p>
            <a:pPr>
              <a:tabLst>
                <a:tab pos="1971675" algn="l"/>
              </a:tabLst>
            </a:pPr>
            <a:endParaRPr lang="en-US" altLang="de-DE" dirty="0"/>
          </a:p>
          <a:p>
            <a:pPr lvl="1">
              <a:tabLst>
                <a:tab pos="1971675" algn="l"/>
              </a:tabLst>
            </a:pPr>
            <a:r>
              <a:rPr lang="en-US" altLang="de-DE" dirty="0"/>
              <a:t>Contracts</a:t>
            </a:r>
          </a:p>
          <a:p>
            <a:pPr lvl="2">
              <a:tabLst>
                <a:tab pos="1971675" algn="l"/>
              </a:tabLst>
            </a:pPr>
            <a:r>
              <a:rPr lang="en-US" altLang="de-DE" dirty="0"/>
              <a:t>Consists of items defining the individual materials, material groups, or services with prices and in many cases quantities </a:t>
            </a:r>
          </a:p>
          <a:p>
            <a:pPr lvl="3">
              <a:tabLst>
                <a:tab pos="1971675" algn="l"/>
              </a:tabLst>
            </a:pPr>
            <a:r>
              <a:rPr lang="en-US" altLang="de-DE" dirty="0"/>
              <a:t>Quantity</a:t>
            </a:r>
          </a:p>
          <a:p>
            <a:pPr lvl="3">
              <a:tabLst>
                <a:tab pos="1971675" algn="l"/>
              </a:tabLst>
            </a:pPr>
            <a:r>
              <a:rPr lang="en-US" altLang="de-DE" dirty="0" smtClean="0"/>
              <a:t>Value</a:t>
            </a:r>
          </a:p>
          <a:p>
            <a:pPr lvl="3">
              <a:tabLst>
                <a:tab pos="1971675" algn="l"/>
              </a:tabLst>
            </a:pPr>
            <a:endParaRPr lang="en-US" altLang="de-DE" dirty="0"/>
          </a:p>
          <a:p>
            <a:pPr lvl="1">
              <a:tabLst>
                <a:tab pos="1971675" algn="l"/>
              </a:tabLst>
            </a:pPr>
            <a:r>
              <a:rPr lang="en-US" altLang="de-DE" dirty="0"/>
              <a:t>Scheduling Agreements</a:t>
            </a:r>
          </a:p>
          <a:p>
            <a:pPr lvl="2">
              <a:tabLst>
                <a:tab pos="1971675" algn="l"/>
              </a:tabLst>
            </a:pPr>
            <a:r>
              <a:rPr lang="en-US" altLang="de-DE" dirty="0"/>
              <a:t>Total quantity of material is spread over a certain period in a delivery schedule, consisting of line items indicating quantities and their planned delivery date</a:t>
            </a:r>
          </a:p>
        </p:txBody>
      </p:sp>
      <p:sp>
        <p:nvSpPr>
          <p:cNvPr id="3" name="Titel 2"/>
          <p:cNvSpPr>
            <a:spLocks noGrp="1"/>
          </p:cNvSpPr>
          <p:nvPr>
            <p:ph type="title"/>
          </p:nvPr>
        </p:nvSpPr>
        <p:spPr/>
        <p:txBody>
          <a:bodyPr/>
          <a:lstStyle/>
          <a:p>
            <a:r>
              <a:rPr lang="en-US" altLang="de-DE" dirty="0"/>
              <a:t>Outline Agreement</a:t>
            </a:r>
            <a:endParaRPr lang="de-DE" dirty="0"/>
          </a:p>
        </p:txBody>
      </p:sp>
    </p:spTree>
    <p:extLst>
      <p:ext uri="{BB962C8B-B14F-4D97-AF65-F5344CB8AC3E}">
        <p14:creationId xmlns:p14="http://schemas.microsoft.com/office/powerpoint/2010/main" val="2488781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tabLst>
                <a:tab pos="1971675" algn="l"/>
              </a:tabLst>
            </a:pPr>
            <a:r>
              <a:rPr lang="en-US" altLang="de-DE" dirty="0"/>
              <a:t>If nothing exist in the system we may need to submit a request for quotation to our vendors.  An RFQ is an invitation to a vendor by a Purchasing Organization to submit a bid for the supply of materials or services</a:t>
            </a:r>
          </a:p>
          <a:p>
            <a:pPr lvl="1">
              <a:tabLst>
                <a:tab pos="1971675" algn="l"/>
              </a:tabLst>
            </a:pPr>
            <a:r>
              <a:rPr lang="en-US" altLang="de-DE" dirty="0"/>
              <a:t>The accepted quotations will generate Purchasing Information Records</a:t>
            </a:r>
          </a:p>
          <a:p>
            <a:pPr lvl="1">
              <a:tabLst>
                <a:tab pos="1971675" algn="l"/>
              </a:tabLst>
            </a:pPr>
            <a:r>
              <a:rPr lang="en-US" altLang="de-DE" dirty="0"/>
              <a:t>Perform Quotation Price Comparisons</a:t>
            </a:r>
          </a:p>
          <a:p>
            <a:pPr lvl="1">
              <a:tabLst>
                <a:tab pos="1971675" algn="l"/>
              </a:tabLst>
            </a:pPr>
            <a:r>
              <a:rPr lang="en-US" altLang="de-DE" dirty="0"/>
              <a:t>Finally Select a Quotation</a:t>
            </a:r>
          </a:p>
        </p:txBody>
      </p:sp>
      <p:sp>
        <p:nvSpPr>
          <p:cNvPr id="3" name="Titel 2"/>
          <p:cNvSpPr>
            <a:spLocks noGrp="1"/>
          </p:cNvSpPr>
          <p:nvPr>
            <p:ph type="title"/>
          </p:nvPr>
        </p:nvSpPr>
        <p:spPr/>
        <p:txBody>
          <a:bodyPr/>
          <a:lstStyle/>
          <a:p>
            <a:r>
              <a:rPr lang="en-US" altLang="de-DE" dirty="0"/>
              <a:t>Request for Quotation</a:t>
            </a:r>
            <a:endParaRPr lang="de-DE" dirty="0"/>
          </a:p>
        </p:txBody>
      </p:sp>
      <p:grpSp>
        <p:nvGrpSpPr>
          <p:cNvPr id="27" name="Gruppieren 26"/>
          <p:cNvGrpSpPr/>
          <p:nvPr/>
        </p:nvGrpSpPr>
        <p:grpSpPr>
          <a:xfrm>
            <a:off x="3086700" y="3539875"/>
            <a:ext cx="6019800" cy="2112962"/>
            <a:chOff x="1476375" y="3716338"/>
            <a:chExt cx="6019800" cy="2112962"/>
          </a:xfrm>
        </p:grpSpPr>
        <p:sp>
          <p:nvSpPr>
            <p:cNvPr id="4" name="AutoShape 5"/>
            <p:cNvSpPr>
              <a:spLocks noChangeArrowheads="1"/>
            </p:cNvSpPr>
            <p:nvPr/>
          </p:nvSpPr>
          <p:spPr bwMode="auto">
            <a:xfrm rot="10800000">
              <a:off x="1476375" y="4398963"/>
              <a:ext cx="523875" cy="681037"/>
            </a:xfrm>
            <a:prstGeom prst="foldedCorner">
              <a:avLst>
                <a:gd name="adj" fmla="val 33681"/>
              </a:avLst>
            </a:prstGeom>
            <a:solidFill>
              <a:srgbClr val="C0C0C0"/>
            </a:solidFill>
            <a:ln w="9525">
              <a:solidFill>
                <a:srgbClr val="000000"/>
              </a:solidFill>
              <a:round/>
              <a:headEnd/>
              <a:tailEnd/>
            </a:ln>
          </p:spPr>
          <p:txBody>
            <a:bodyPr rot="10800000" wrap="none" lIns="0" tIns="0" rIns="0" bIns="0"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sz="1400">
                  <a:solidFill>
                    <a:srgbClr val="44697D"/>
                  </a:solidFill>
                </a:rPr>
                <a:t> Pur</a:t>
              </a:r>
            </a:p>
            <a:p>
              <a:pPr algn="ctr" eaLnBrk="1" hangingPunct="1">
                <a:spcBef>
                  <a:spcPct val="0"/>
                </a:spcBef>
                <a:buClrTx/>
                <a:buFontTx/>
                <a:buNone/>
              </a:pPr>
              <a:r>
                <a:rPr lang="en-US" altLang="de-DE" sz="1400">
                  <a:solidFill>
                    <a:srgbClr val="44697D"/>
                  </a:solidFill>
                </a:rPr>
                <a:t>Req.</a:t>
              </a:r>
            </a:p>
            <a:p>
              <a:pPr algn="ctr" eaLnBrk="1" hangingPunct="1">
                <a:spcBef>
                  <a:spcPct val="0"/>
                </a:spcBef>
                <a:buClrTx/>
                <a:buFontTx/>
                <a:buNone/>
              </a:pPr>
              <a:endParaRPr lang="en-US" altLang="de-DE" sz="1400">
                <a:solidFill>
                  <a:srgbClr val="44697D"/>
                </a:solidFill>
              </a:endParaRPr>
            </a:p>
          </p:txBody>
        </p:sp>
        <p:sp>
          <p:nvSpPr>
            <p:cNvPr id="5" name="Line 6"/>
            <p:cNvSpPr>
              <a:spLocks noChangeShapeType="1"/>
            </p:cNvSpPr>
            <p:nvPr/>
          </p:nvSpPr>
          <p:spPr bwMode="auto">
            <a:xfrm>
              <a:off x="2066925" y="4740275"/>
              <a:ext cx="703263" cy="15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de-DE"/>
            </a:p>
          </p:txBody>
        </p:sp>
        <p:sp>
          <p:nvSpPr>
            <p:cNvPr id="6" name="Text Box 7"/>
            <p:cNvSpPr txBox="1">
              <a:spLocks noChangeArrowheads="1"/>
            </p:cNvSpPr>
            <p:nvPr/>
          </p:nvSpPr>
          <p:spPr bwMode="auto">
            <a:xfrm>
              <a:off x="2074863" y="4546600"/>
              <a:ext cx="6572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50000"/>
                </a:spcBef>
                <a:buClrTx/>
                <a:buFontTx/>
                <a:buNone/>
              </a:pPr>
              <a:r>
                <a:rPr lang="en-US" altLang="de-DE">
                  <a:solidFill>
                    <a:srgbClr val="44697D"/>
                  </a:solidFill>
                </a:rPr>
                <a:t>generate</a:t>
              </a:r>
            </a:p>
          </p:txBody>
        </p:sp>
        <p:sp>
          <p:nvSpPr>
            <p:cNvPr id="7" name="AutoShape 8"/>
            <p:cNvSpPr>
              <a:spLocks noChangeArrowheads="1"/>
            </p:cNvSpPr>
            <p:nvPr/>
          </p:nvSpPr>
          <p:spPr bwMode="auto">
            <a:xfrm rot="10800000">
              <a:off x="2835275" y="4389438"/>
              <a:ext cx="523875" cy="681037"/>
            </a:xfrm>
            <a:prstGeom prst="foldedCorner">
              <a:avLst>
                <a:gd name="adj" fmla="val 33681"/>
              </a:avLst>
            </a:prstGeom>
            <a:solidFill>
              <a:srgbClr val="C0C0C0"/>
            </a:solidFill>
            <a:ln w="9525">
              <a:solidFill>
                <a:srgbClr val="000000"/>
              </a:solidFill>
              <a:round/>
              <a:headEnd/>
              <a:tailEnd/>
            </a:ln>
          </p:spPr>
          <p:txBody>
            <a:bodyPr rot="10800000" wrap="none" lIns="0" tIns="0" rIns="0" bIns="0"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sz="1400">
                  <a:solidFill>
                    <a:srgbClr val="44697D"/>
                  </a:solidFill>
                </a:rPr>
                <a:t>RFQ</a:t>
              </a:r>
            </a:p>
            <a:p>
              <a:pPr algn="ctr" eaLnBrk="1" hangingPunct="1">
                <a:spcBef>
                  <a:spcPct val="0"/>
                </a:spcBef>
                <a:buClrTx/>
                <a:buFontTx/>
                <a:buNone/>
              </a:pPr>
              <a:endParaRPr lang="en-US" altLang="de-DE" sz="1400">
                <a:solidFill>
                  <a:srgbClr val="44697D"/>
                </a:solidFill>
              </a:endParaRPr>
            </a:p>
          </p:txBody>
        </p:sp>
        <p:sp>
          <p:nvSpPr>
            <p:cNvPr id="8" name="Line 9"/>
            <p:cNvSpPr>
              <a:spLocks noChangeShapeType="1"/>
            </p:cNvSpPr>
            <p:nvPr/>
          </p:nvSpPr>
          <p:spPr bwMode="auto">
            <a:xfrm flipV="1">
              <a:off x="3465513" y="4565650"/>
              <a:ext cx="261937" cy="1365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de-DE"/>
            </a:p>
          </p:txBody>
        </p:sp>
        <p:sp>
          <p:nvSpPr>
            <p:cNvPr id="9" name="Line 10"/>
            <p:cNvSpPr>
              <a:spLocks noChangeShapeType="1"/>
            </p:cNvSpPr>
            <p:nvPr/>
          </p:nvSpPr>
          <p:spPr bwMode="auto">
            <a:xfrm>
              <a:off x="3465513" y="4770438"/>
              <a:ext cx="261937" cy="1365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de-DE"/>
            </a:p>
          </p:txBody>
        </p:sp>
        <p:sp>
          <p:nvSpPr>
            <p:cNvPr id="10" name="Line 11"/>
            <p:cNvSpPr>
              <a:spLocks noChangeShapeType="1"/>
            </p:cNvSpPr>
            <p:nvPr/>
          </p:nvSpPr>
          <p:spPr bwMode="auto">
            <a:xfrm>
              <a:off x="3492500" y="4730750"/>
              <a:ext cx="261938" cy="15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de-DE"/>
            </a:p>
          </p:txBody>
        </p:sp>
        <p:sp>
          <p:nvSpPr>
            <p:cNvPr id="11" name="Text Box 12"/>
            <p:cNvSpPr txBox="1">
              <a:spLocks noChangeArrowheads="1"/>
            </p:cNvSpPr>
            <p:nvPr/>
          </p:nvSpPr>
          <p:spPr bwMode="auto">
            <a:xfrm>
              <a:off x="3836988" y="4340225"/>
              <a:ext cx="658812"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50000"/>
                </a:spcBef>
                <a:buClrTx/>
                <a:buFontTx/>
                <a:buNone/>
              </a:pPr>
              <a:r>
                <a:rPr lang="en-US" altLang="de-DE" sz="1400" dirty="0">
                  <a:solidFill>
                    <a:srgbClr val="44697D"/>
                  </a:solidFill>
                </a:rPr>
                <a:t>Vendor 1</a:t>
              </a:r>
            </a:p>
            <a:p>
              <a:pPr algn="ctr" eaLnBrk="1" hangingPunct="1">
                <a:spcBef>
                  <a:spcPct val="50000"/>
                </a:spcBef>
                <a:buClrTx/>
                <a:buFontTx/>
                <a:buNone/>
              </a:pPr>
              <a:r>
                <a:rPr lang="en-US" altLang="de-DE" sz="1400" dirty="0">
                  <a:solidFill>
                    <a:srgbClr val="44697D"/>
                  </a:solidFill>
                </a:rPr>
                <a:t>Vendor 2</a:t>
              </a:r>
            </a:p>
            <a:p>
              <a:pPr algn="ctr" eaLnBrk="1" hangingPunct="1">
                <a:spcBef>
                  <a:spcPct val="50000"/>
                </a:spcBef>
                <a:buClrTx/>
                <a:buFontTx/>
                <a:buNone/>
              </a:pPr>
              <a:r>
                <a:rPr lang="en-US" altLang="de-DE" sz="1400" dirty="0">
                  <a:solidFill>
                    <a:srgbClr val="44697D"/>
                  </a:solidFill>
                </a:rPr>
                <a:t>Vendor 3</a:t>
              </a:r>
            </a:p>
          </p:txBody>
        </p:sp>
        <p:sp>
          <p:nvSpPr>
            <p:cNvPr id="12" name="AutoShape 13"/>
            <p:cNvSpPr>
              <a:spLocks noChangeArrowheads="1"/>
            </p:cNvSpPr>
            <p:nvPr/>
          </p:nvSpPr>
          <p:spPr bwMode="auto">
            <a:xfrm rot="10800000">
              <a:off x="4627563" y="3873500"/>
              <a:ext cx="523875" cy="681038"/>
            </a:xfrm>
            <a:prstGeom prst="foldedCorner">
              <a:avLst>
                <a:gd name="adj" fmla="val 33681"/>
              </a:avLst>
            </a:prstGeom>
            <a:solidFill>
              <a:srgbClr val="C0C0C0"/>
            </a:solidFill>
            <a:ln w="9525">
              <a:solidFill>
                <a:srgbClr val="000000"/>
              </a:solidFill>
              <a:round/>
              <a:headEnd/>
              <a:tailEnd/>
            </a:ln>
          </p:spPr>
          <p:txBody>
            <a:bodyPr rot="10800000" wrap="none" lIns="0" tIns="0" rIns="0" bIns="0"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sz="1400">
                  <a:solidFill>
                    <a:srgbClr val="44697D"/>
                  </a:solidFill>
                </a:rPr>
                <a:t>Quote</a:t>
              </a:r>
            </a:p>
            <a:p>
              <a:pPr algn="ctr" eaLnBrk="1" hangingPunct="1">
                <a:spcBef>
                  <a:spcPct val="0"/>
                </a:spcBef>
                <a:buClrTx/>
                <a:buFontTx/>
                <a:buNone/>
              </a:pPr>
              <a:endParaRPr lang="en-US" altLang="de-DE" sz="1400">
                <a:solidFill>
                  <a:srgbClr val="44697D"/>
                </a:solidFill>
              </a:endParaRPr>
            </a:p>
          </p:txBody>
        </p:sp>
        <p:sp>
          <p:nvSpPr>
            <p:cNvPr id="13" name="AutoShape 14"/>
            <p:cNvSpPr>
              <a:spLocks noChangeArrowheads="1"/>
            </p:cNvSpPr>
            <p:nvPr/>
          </p:nvSpPr>
          <p:spPr bwMode="auto">
            <a:xfrm rot="10800000">
              <a:off x="5265738" y="4391025"/>
              <a:ext cx="523875" cy="681038"/>
            </a:xfrm>
            <a:prstGeom prst="foldedCorner">
              <a:avLst>
                <a:gd name="adj" fmla="val 33681"/>
              </a:avLst>
            </a:prstGeom>
            <a:solidFill>
              <a:srgbClr val="C0C0C0"/>
            </a:solidFill>
            <a:ln w="9525">
              <a:solidFill>
                <a:srgbClr val="000000"/>
              </a:solidFill>
              <a:round/>
              <a:headEnd/>
              <a:tailEnd/>
            </a:ln>
          </p:spPr>
          <p:txBody>
            <a:bodyPr rot="10800000" wrap="none" lIns="0" tIns="0" rIns="0" bIns="0"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sz="1400">
                  <a:solidFill>
                    <a:srgbClr val="44697D"/>
                  </a:solidFill>
                </a:rPr>
                <a:t>Quote</a:t>
              </a:r>
            </a:p>
            <a:p>
              <a:pPr algn="ctr" eaLnBrk="1" hangingPunct="1">
                <a:spcBef>
                  <a:spcPct val="0"/>
                </a:spcBef>
                <a:buClrTx/>
                <a:buFontTx/>
                <a:buNone/>
              </a:pPr>
              <a:endParaRPr lang="en-US" altLang="de-DE" sz="1400">
                <a:solidFill>
                  <a:srgbClr val="44697D"/>
                </a:solidFill>
              </a:endParaRPr>
            </a:p>
          </p:txBody>
        </p:sp>
        <p:sp>
          <p:nvSpPr>
            <p:cNvPr id="14" name="AutoShape 15"/>
            <p:cNvSpPr>
              <a:spLocks noChangeArrowheads="1"/>
            </p:cNvSpPr>
            <p:nvPr/>
          </p:nvSpPr>
          <p:spPr bwMode="auto">
            <a:xfrm rot="10800000">
              <a:off x="4627563" y="4937125"/>
              <a:ext cx="523875" cy="681038"/>
            </a:xfrm>
            <a:prstGeom prst="foldedCorner">
              <a:avLst>
                <a:gd name="adj" fmla="val 33681"/>
              </a:avLst>
            </a:prstGeom>
            <a:solidFill>
              <a:srgbClr val="C0C0C0"/>
            </a:solidFill>
            <a:ln w="9525">
              <a:solidFill>
                <a:srgbClr val="000000"/>
              </a:solidFill>
              <a:round/>
              <a:headEnd/>
              <a:tailEnd/>
            </a:ln>
          </p:spPr>
          <p:txBody>
            <a:bodyPr rot="10800000" wrap="none" lIns="0" tIns="0" rIns="0" bIns="0"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sz="1400">
                  <a:solidFill>
                    <a:srgbClr val="44697D"/>
                  </a:solidFill>
                </a:rPr>
                <a:t>Quote</a:t>
              </a:r>
            </a:p>
            <a:p>
              <a:pPr algn="ctr" eaLnBrk="1" hangingPunct="1">
                <a:spcBef>
                  <a:spcPct val="0"/>
                </a:spcBef>
                <a:buClrTx/>
                <a:buFontTx/>
                <a:buNone/>
              </a:pPr>
              <a:endParaRPr lang="en-US" altLang="de-DE" sz="1400">
                <a:solidFill>
                  <a:srgbClr val="44697D"/>
                </a:solidFill>
              </a:endParaRPr>
            </a:p>
          </p:txBody>
        </p:sp>
        <p:sp>
          <p:nvSpPr>
            <p:cNvPr id="15" name="Line 16"/>
            <p:cNvSpPr>
              <a:spLocks noChangeShapeType="1"/>
            </p:cNvSpPr>
            <p:nvPr/>
          </p:nvSpPr>
          <p:spPr bwMode="auto">
            <a:xfrm>
              <a:off x="4543425" y="4740275"/>
              <a:ext cx="655638" cy="15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de-DE"/>
            </a:p>
          </p:txBody>
        </p:sp>
        <p:sp>
          <p:nvSpPr>
            <p:cNvPr id="16" name="Line 17"/>
            <p:cNvSpPr>
              <a:spLocks noChangeShapeType="1"/>
            </p:cNvSpPr>
            <p:nvPr/>
          </p:nvSpPr>
          <p:spPr bwMode="auto">
            <a:xfrm>
              <a:off x="4214813" y="5149850"/>
              <a:ext cx="328612" cy="1365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de-DE"/>
            </a:p>
          </p:txBody>
        </p:sp>
        <p:sp>
          <p:nvSpPr>
            <p:cNvPr id="17" name="Line 18"/>
            <p:cNvSpPr>
              <a:spLocks noChangeShapeType="1"/>
            </p:cNvSpPr>
            <p:nvPr/>
          </p:nvSpPr>
          <p:spPr bwMode="auto">
            <a:xfrm flipV="1">
              <a:off x="4214813" y="4194175"/>
              <a:ext cx="328612" cy="1365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de-DE"/>
            </a:p>
          </p:txBody>
        </p:sp>
        <p:sp>
          <p:nvSpPr>
            <p:cNvPr id="18" name="AutoShape 19"/>
            <p:cNvSpPr>
              <a:spLocks noChangeArrowheads="1"/>
            </p:cNvSpPr>
            <p:nvPr/>
          </p:nvSpPr>
          <p:spPr bwMode="auto">
            <a:xfrm rot="10800000">
              <a:off x="6972300" y="3716338"/>
              <a:ext cx="523875" cy="681037"/>
            </a:xfrm>
            <a:prstGeom prst="foldedCorner">
              <a:avLst>
                <a:gd name="adj" fmla="val 33681"/>
              </a:avLst>
            </a:prstGeom>
            <a:solidFill>
              <a:srgbClr val="C0C0C0"/>
            </a:solidFill>
            <a:ln w="9525">
              <a:solidFill>
                <a:srgbClr val="000000"/>
              </a:solidFill>
              <a:round/>
              <a:headEnd/>
              <a:tailEnd/>
            </a:ln>
          </p:spPr>
          <p:txBody>
            <a:bodyPr rot="10800000" wrap="none" lIns="0" tIns="0" rIns="0" bIns="0"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sz="1400">
                  <a:solidFill>
                    <a:srgbClr val="44697D"/>
                  </a:solidFill>
                </a:rPr>
                <a:t> P.O.</a:t>
              </a:r>
            </a:p>
            <a:p>
              <a:pPr algn="ctr" eaLnBrk="1" hangingPunct="1">
                <a:spcBef>
                  <a:spcPct val="0"/>
                </a:spcBef>
                <a:buClrTx/>
                <a:buFontTx/>
                <a:buNone/>
              </a:pPr>
              <a:r>
                <a:rPr lang="en-US" altLang="de-DE">
                  <a:solidFill>
                    <a:srgbClr val="44697D"/>
                  </a:solidFill>
                </a:rPr>
                <a:t>45…12</a:t>
              </a:r>
            </a:p>
            <a:p>
              <a:pPr algn="ctr" eaLnBrk="1" hangingPunct="1">
                <a:spcBef>
                  <a:spcPct val="0"/>
                </a:spcBef>
                <a:buClrTx/>
                <a:buFontTx/>
                <a:buNone/>
              </a:pPr>
              <a:endParaRPr lang="en-US" altLang="de-DE">
                <a:solidFill>
                  <a:srgbClr val="44697D"/>
                </a:solidFill>
              </a:endParaRPr>
            </a:p>
          </p:txBody>
        </p:sp>
        <p:sp>
          <p:nvSpPr>
            <p:cNvPr id="19" name="AutoShape 20"/>
            <p:cNvSpPr>
              <a:spLocks noChangeArrowheads="1"/>
            </p:cNvSpPr>
            <p:nvPr/>
          </p:nvSpPr>
          <p:spPr bwMode="auto">
            <a:xfrm rot="10800000">
              <a:off x="6972300" y="4808538"/>
              <a:ext cx="523875" cy="681037"/>
            </a:xfrm>
            <a:prstGeom prst="foldedCorner">
              <a:avLst>
                <a:gd name="adj" fmla="val 33681"/>
              </a:avLst>
            </a:prstGeom>
            <a:solidFill>
              <a:srgbClr val="C0C0C0"/>
            </a:solidFill>
            <a:ln w="9525">
              <a:solidFill>
                <a:srgbClr val="000000"/>
              </a:solidFill>
              <a:round/>
              <a:headEnd/>
              <a:tailEnd/>
            </a:ln>
          </p:spPr>
          <p:txBody>
            <a:bodyPr rot="10800000" wrap="none" lIns="0" tIns="0" rIns="0" bIns="0"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endParaRPr lang="en-US" altLang="de-DE" sz="1400">
                <a:solidFill>
                  <a:srgbClr val="44697D"/>
                </a:solidFill>
              </a:endParaRPr>
            </a:p>
            <a:p>
              <a:pPr algn="ctr" eaLnBrk="1" hangingPunct="1">
                <a:spcBef>
                  <a:spcPct val="0"/>
                </a:spcBef>
                <a:buClrTx/>
                <a:buFontTx/>
                <a:buNone/>
              </a:pPr>
              <a:r>
                <a:rPr lang="en-US" altLang="de-DE" sz="1400">
                  <a:solidFill>
                    <a:srgbClr val="44697D"/>
                  </a:solidFill>
                </a:rPr>
                <a:t>Reject</a:t>
              </a:r>
            </a:p>
            <a:p>
              <a:pPr algn="ctr" eaLnBrk="1" hangingPunct="1">
                <a:spcBef>
                  <a:spcPct val="0"/>
                </a:spcBef>
                <a:buClrTx/>
                <a:buFontTx/>
                <a:buNone/>
              </a:pPr>
              <a:r>
                <a:rPr lang="en-US" altLang="de-DE" sz="1400">
                  <a:solidFill>
                    <a:srgbClr val="44697D"/>
                  </a:solidFill>
                </a:rPr>
                <a:t>Letter</a:t>
              </a:r>
            </a:p>
            <a:p>
              <a:pPr algn="ctr" eaLnBrk="1" hangingPunct="1">
                <a:spcBef>
                  <a:spcPct val="0"/>
                </a:spcBef>
                <a:buClrTx/>
                <a:buFontTx/>
                <a:buNone/>
              </a:pPr>
              <a:endParaRPr lang="en-US" altLang="de-DE" sz="1400">
                <a:solidFill>
                  <a:srgbClr val="44697D"/>
                </a:solidFill>
              </a:endParaRPr>
            </a:p>
          </p:txBody>
        </p:sp>
        <p:sp>
          <p:nvSpPr>
            <p:cNvPr id="20" name="AutoShape 21"/>
            <p:cNvSpPr>
              <a:spLocks noChangeArrowheads="1"/>
            </p:cNvSpPr>
            <p:nvPr/>
          </p:nvSpPr>
          <p:spPr bwMode="auto">
            <a:xfrm>
              <a:off x="6184900" y="4389438"/>
              <a:ext cx="590550" cy="682625"/>
            </a:xfrm>
            <a:prstGeom prst="flowChartMultidocumen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sz="1400">
                  <a:solidFill>
                    <a:srgbClr val="44697D"/>
                  </a:solidFill>
                </a:rPr>
                <a:t>Eval.</a:t>
              </a:r>
            </a:p>
          </p:txBody>
        </p:sp>
        <p:cxnSp>
          <p:nvCxnSpPr>
            <p:cNvPr id="21" name="AutoShape 22"/>
            <p:cNvCxnSpPr>
              <a:cxnSpLocks noChangeShapeType="1"/>
              <a:stCxn id="12" idx="1"/>
              <a:endCxn id="20" idx="0"/>
            </p:cNvCxnSpPr>
            <p:nvPr/>
          </p:nvCxnSpPr>
          <p:spPr bwMode="auto">
            <a:xfrm>
              <a:off x="5153025" y="4214813"/>
              <a:ext cx="1327150" cy="174625"/>
            </a:xfrm>
            <a:prstGeom prst="bentConnector2">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22" name="AutoShape 23"/>
            <p:cNvCxnSpPr>
              <a:cxnSpLocks noChangeShapeType="1"/>
              <a:stCxn id="13" idx="1"/>
              <a:endCxn id="20" idx="1"/>
            </p:cNvCxnSpPr>
            <p:nvPr/>
          </p:nvCxnSpPr>
          <p:spPr bwMode="auto">
            <a:xfrm flipV="1">
              <a:off x="5791200" y="4730750"/>
              <a:ext cx="393700" cy="1588"/>
            </a:xfrm>
            <a:prstGeom prst="bentConnector3">
              <a:avLst>
                <a:gd name="adj1" fmla="val 49653"/>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23" name="AutoShape 24"/>
            <p:cNvCxnSpPr>
              <a:cxnSpLocks noChangeShapeType="1"/>
              <a:stCxn id="14" idx="1"/>
              <a:endCxn id="20" idx="2"/>
            </p:cNvCxnSpPr>
            <p:nvPr/>
          </p:nvCxnSpPr>
          <p:spPr bwMode="auto">
            <a:xfrm flipV="1">
              <a:off x="5153025" y="5018088"/>
              <a:ext cx="1327150" cy="260350"/>
            </a:xfrm>
            <a:prstGeom prst="bentConnector2">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grpSp>
          <p:nvGrpSpPr>
            <p:cNvPr id="24" name="Group 25"/>
            <p:cNvGrpSpPr>
              <a:grpSpLocks/>
            </p:cNvGrpSpPr>
            <p:nvPr/>
          </p:nvGrpSpPr>
          <p:grpSpPr bwMode="auto">
            <a:xfrm>
              <a:off x="6802438" y="4437063"/>
              <a:ext cx="541337" cy="363537"/>
              <a:chOff x="1306" y="2167"/>
              <a:chExt cx="396" cy="255"/>
            </a:xfrm>
          </p:grpSpPr>
          <p:graphicFrame>
            <p:nvGraphicFramePr>
              <p:cNvPr id="25" name="Object 26"/>
              <p:cNvGraphicFramePr>
                <a:graphicFrameLocks noChangeAspect="1"/>
              </p:cNvGraphicFramePr>
              <p:nvPr/>
            </p:nvGraphicFramePr>
            <p:xfrm>
              <a:off x="1306" y="2284"/>
              <a:ext cx="396" cy="138"/>
            </p:xfrm>
            <a:graphic>
              <a:graphicData uri="http://schemas.openxmlformats.org/presentationml/2006/ole">
                <mc:AlternateContent xmlns:mc="http://schemas.openxmlformats.org/markup-compatibility/2006">
                  <mc:Choice xmlns:v="urn:schemas-microsoft-com:vml" Requires="v">
                    <p:oleObj spid="_x0000_s1054" name="Bitmap Image" r:id="rId4" imgW="628571" imgH="219222" progId="Paint.Picture">
                      <p:embed/>
                    </p:oleObj>
                  </mc:Choice>
                  <mc:Fallback>
                    <p:oleObj name="Bitmap Image" r:id="rId4" imgW="628571" imgH="219222"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306" y="2284"/>
                            <a:ext cx="396" cy="138"/>
                          </a:xfrm>
                          <a:prstGeom prst="rect">
                            <a:avLst/>
                          </a:prstGeom>
                          <a:noFill/>
                          <a:ln>
                            <a:noFill/>
                          </a:ln>
                          <a:effectLst/>
                          <a:extLst>
                            <a:ext uri="{909E8E84-426E-40DD-AFC4-6F175D3DCCD1}">
                              <a14:hiddenFill xmlns:a14="http://schemas.microsoft.com/office/drawing/2010/main">
                                <a:solidFill>
                                  <a:srgbClr val="F0AB00"/>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 name="Object 27"/>
              <p:cNvGraphicFramePr>
                <a:graphicFrameLocks noChangeAspect="1"/>
              </p:cNvGraphicFramePr>
              <p:nvPr/>
            </p:nvGraphicFramePr>
            <p:xfrm>
              <a:off x="1324" y="2167"/>
              <a:ext cx="366" cy="144"/>
            </p:xfrm>
            <a:graphic>
              <a:graphicData uri="http://schemas.openxmlformats.org/presentationml/2006/ole">
                <mc:AlternateContent xmlns:mc="http://schemas.openxmlformats.org/markup-compatibility/2006">
                  <mc:Choice xmlns:v="urn:schemas-microsoft-com:vml" Requires="v">
                    <p:oleObj spid="_x0000_s1055" name="Bitmap Image" r:id="rId6" imgW="581106" imgH="228571" progId="Paint.Picture">
                      <p:embed/>
                    </p:oleObj>
                  </mc:Choice>
                  <mc:Fallback>
                    <p:oleObj name="Bitmap Image" r:id="rId6" imgW="581106" imgH="228571"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1324" y="2167"/>
                            <a:ext cx="366" cy="144"/>
                          </a:xfrm>
                          <a:prstGeom prst="rect">
                            <a:avLst/>
                          </a:prstGeom>
                          <a:noFill/>
                          <a:ln>
                            <a:noFill/>
                          </a:ln>
                          <a:effectLst/>
                          <a:extLst>
                            <a:ext uri="{909E8E84-426E-40DD-AFC4-6F175D3DCCD1}">
                              <a14:hiddenFill xmlns:a14="http://schemas.microsoft.com/office/drawing/2010/main">
                                <a:solidFill>
                                  <a:srgbClr val="F0AB00"/>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spTree>
    <p:extLst>
      <p:ext uri="{BB962C8B-B14F-4D97-AF65-F5344CB8AC3E}">
        <p14:creationId xmlns:p14="http://schemas.microsoft.com/office/powerpoint/2010/main" val="4144787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5"/>
          </p:nvPr>
        </p:nvSpPr>
        <p:spPr/>
        <p:txBody>
          <a:bodyPr/>
          <a:lstStyle/>
          <a:p>
            <a:r>
              <a:rPr lang="de-DE" dirty="0"/>
              <a:t>Bret Wagner</a:t>
            </a:r>
          </a:p>
          <a:p>
            <a:r>
              <a:rPr lang="de-DE" dirty="0" smtClean="0"/>
              <a:t>Stefan </a:t>
            </a:r>
            <a:r>
              <a:rPr lang="de-DE" dirty="0"/>
              <a:t>Weidner</a:t>
            </a:r>
          </a:p>
          <a:p>
            <a:endParaRPr lang="de-DE" dirty="0"/>
          </a:p>
        </p:txBody>
      </p:sp>
      <p:sp>
        <p:nvSpPr>
          <p:cNvPr id="3" name="Textplatzhalter 2"/>
          <p:cNvSpPr>
            <a:spLocks noGrp="1"/>
          </p:cNvSpPr>
          <p:nvPr>
            <p:ph type="body" sz="quarter" idx="16"/>
          </p:nvPr>
        </p:nvSpPr>
        <p:spPr/>
        <p:txBody>
          <a:bodyPr/>
          <a:lstStyle/>
          <a:p>
            <a:r>
              <a:rPr lang="de-DE" dirty="0" smtClean="0"/>
              <a:t>Beginner</a:t>
            </a:r>
            <a:endParaRPr lang="de-DE" dirty="0"/>
          </a:p>
        </p:txBody>
      </p:sp>
    </p:spTree>
    <p:extLst>
      <p:ext uri="{BB962C8B-B14F-4D97-AF65-F5344CB8AC3E}">
        <p14:creationId xmlns:p14="http://schemas.microsoft.com/office/powerpoint/2010/main" val="1881119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tabLst>
                <a:tab pos="1971675" algn="l"/>
              </a:tabLst>
            </a:pPr>
            <a:r>
              <a:rPr lang="en-US" altLang="de-DE" dirty="0"/>
              <a:t>The quotation received by your company is a legally binding offer, should decide to do business with the vendor, containing price’s and conditions for the materials specified in the RFQ for a predefined period of time</a:t>
            </a:r>
            <a:r>
              <a:rPr lang="en-US" altLang="de-DE" dirty="0" smtClean="0"/>
              <a:t>.</a:t>
            </a:r>
          </a:p>
          <a:p>
            <a:pPr>
              <a:tabLst>
                <a:tab pos="1971675" algn="l"/>
              </a:tabLst>
            </a:pPr>
            <a:endParaRPr lang="en-US" altLang="de-DE" dirty="0"/>
          </a:p>
          <a:p>
            <a:pPr lvl="1">
              <a:tabLst>
                <a:tab pos="1971675" algn="l"/>
              </a:tabLst>
            </a:pPr>
            <a:r>
              <a:rPr lang="en-US" altLang="de-DE" dirty="0"/>
              <a:t>In SAP the RFQ and the Quotation will be become a single document, you will enter the vendor’s response in the RFQ you created.</a:t>
            </a:r>
          </a:p>
          <a:p>
            <a:endParaRPr lang="de-DE" dirty="0"/>
          </a:p>
        </p:txBody>
      </p:sp>
      <p:sp>
        <p:nvSpPr>
          <p:cNvPr id="3" name="Titel 2"/>
          <p:cNvSpPr>
            <a:spLocks noGrp="1"/>
          </p:cNvSpPr>
          <p:nvPr>
            <p:ph type="title"/>
          </p:nvPr>
        </p:nvSpPr>
        <p:spPr/>
        <p:txBody>
          <a:bodyPr/>
          <a:lstStyle/>
          <a:p>
            <a:r>
              <a:rPr lang="en-US" altLang="de-DE" dirty="0"/>
              <a:t>Quotation from Vendor</a:t>
            </a:r>
            <a:endParaRPr lang="de-DE" dirty="0"/>
          </a:p>
        </p:txBody>
      </p:sp>
    </p:spTree>
    <p:extLst>
      <p:ext uri="{BB962C8B-B14F-4D97-AF65-F5344CB8AC3E}">
        <p14:creationId xmlns:p14="http://schemas.microsoft.com/office/powerpoint/2010/main" val="26493492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24000" y="1567093"/>
            <a:ext cx="11545200" cy="4392042"/>
          </a:xfrm>
        </p:spPr>
        <p:txBody>
          <a:bodyPr/>
          <a:lstStyle/>
          <a:p>
            <a:pPr>
              <a:tabLst>
                <a:tab pos="1971675" algn="l"/>
              </a:tabLst>
            </a:pPr>
            <a:r>
              <a:rPr lang="en-US" altLang="de-DE" dirty="0"/>
              <a:t>Vendor evaluation helps purchasing evaluate vendors for sourcing while also enabling the company to monitor vendor relationships through performance scores and criteria you put in place</a:t>
            </a:r>
            <a:r>
              <a:rPr lang="en-US" altLang="de-DE" dirty="0" smtClean="0"/>
              <a:t>.</a:t>
            </a:r>
          </a:p>
          <a:p>
            <a:pPr>
              <a:tabLst>
                <a:tab pos="1971675" algn="l"/>
              </a:tabLst>
            </a:pPr>
            <a:endParaRPr lang="en-US" altLang="de-DE" dirty="0"/>
          </a:p>
          <a:p>
            <a:pPr lvl="1">
              <a:tabLst>
                <a:tab pos="1971675" algn="l"/>
              </a:tabLst>
            </a:pPr>
            <a:r>
              <a:rPr lang="en-US" altLang="de-DE" dirty="0"/>
              <a:t>Supports a maximum of 99 main criteria and 20 sub criteria for each main</a:t>
            </a:r>
            <a:r>
              <a:rPr lang="en-US" altLang="de-DE" dirty="0" smtClean="0"/>
              <a:t>:</a:t>
            </a:r>
          </a:p>
          <a:p>
            <a:pPr lvl="1">
              <a:tabLst>
                <a:tab pos="1971675" algn="l"/>
              </a:tabLst>
            </a:pPr>
            <a:endParaRPr lang="en-US" altLang="de-DE" sz="800" dirty="0"/>
          </a:p>
          <a:p>
            <a:pPr lvl="2">
              <a:tabLst>
                <a:tab pos="1971675" algn="l"/>
              </a:tabLst>
            </a:pPr>
            <a:r>
              <a:rPr lang="en-US" altLang="de-DE" sz="1400" dirty="0"/>
              <a:t>Price</a:t>
            </a:r>
          </a:p>
          <a:p>
            <a:pPr lvl="3">
              <a:tabLst>
                <a:tab pos="1971675" algn="l"/>
              </a:tabLst>
            </a:pPr>
            <a:r>
              <a:rPr lang="en-US" altLang="de-DE" sz="1200" dirty="0"/>
              <a:t>Price Level</a:t>
            </a:r>
          </a:p>
          <a:p>
            <a:pPr lvl="3">
              <a:tabLst>
                <a:tab pos="1971675" algn="l"/>
              </a:tabLst>
            </a:pPr>
            <a:r>
              <a:rPr lang="en-US" altLang="de-DE" sz="1200" dirty="0"/>
              <a:t>Price </a:t>
            </a:r>
            <a:r>
              <a:rPr lang="en-US" altLang="de-DE" sz="1200" dirty="0" smtClean="0"/>
              <a:t>History</a:t>
            </a:r>
          </a:p>
          <a:p>
            <a:pPr lvl="3">
              <a:tabLst>
                <a:tab pos="1971675" algn="l"/>
              </a:tabLst>
            </a:pPr>
            <a:endParaRPr lang="en-US" altLang="de-DE" sz="1200" dirty="0"/>
          </a:p>
          <a:p>
            <a:pPr lvl="2">
              <a:tabLst>
                <a:tab pos="1971675" algn="l"/>
              </a:tabLst>
            </a:pPr>
            <a:r>
              <a:rPr lang="en-US" altLang="de-DE" sz="1400" dirty="0"/>
              <a:t>Quality</a:t>
            </a:r>
          </a:p>
          <a:p>
            <a:pPr lvl="3">
              <a:tabLst>
                <a:tab pos="1971675" algn="l"/>
              </a:tabLst>
            </a:pPr>
            <a:r>
              <a:rPr lang="en-US" altLang="de-DE" sz="1200" dirty="0"/>
              <a:t>Goods Receipt</a:t>
            </a:r>
          </a:p>
          <a:p>
            <a:pPr lvl="3">
              <a:tabLst>
                <a:tab pos="1971675" algn="l"/>
              </a:tabLst>
            </a:pPr>
            <a:r>
              <a:rPr lang="en-US" altLang="de-DE" sz="1200" dirty="0"/>
              <a:t>Quality Audit</a:t>
            </a:r>
          </a:p>
          <a:p>
            <a:pPr lvl="3">
              <a:tabLst>
                <a:tab pos="1971675" algn="l"/>
              </a:tabLst>
            </a:pPr>
            <a:r>
              <a:rPr lang="en-US" altLang="de-DE" sz="1200" dirty="0"/>
              <a:t>Complaints/Rejection </a:t>
            </a:r>
            <a:r>
              <a:rPr lang="en-US" altLang="de-DE" sz="1200" dirty="0" smtClean="0"/>
              <a:t>level</a:t>
            </a:r>
          </a:p>
          <a:p>
            <a:pPr lvl="3">
              <a:tabLst>
                <a:tab pos="1971675" algn="l"/>
              </a:tabLst>
            </a:pPr>
            <a:endParaRPr lang="en-US" altLang="de-DE" sz="1200" dirty="0"/>
          </a:p>
          <a:p>
            <a:pPr lvl="2">
              <a:tabLst>
                <a:tab pos="1971675" algn="l"/>
              </a:tabLst>
            </a:pPr>
            <a:r>
              <a:rPr lang="en-US" altLang="de-DE" sz="1400" dirty="0"/>
              <a:t>Delivery</a:t>
            </a:r>
          </a:p>
          <a:p>
            <a:pPr lvl="3">
              <a:tabLst>
                <a:tab pos="1971675" algn="l"/>
              </a:tabLst>
            </a:pPr>
            <a:r>
              <a:rPr lang="en-US" altLang="de-DE" sz="1200" dirty="0"/>
              <a:t>On-time delivery performance</a:t>
            </a:r>
          </a:p>
          <a:p>
            <a:pPr lvl="3">
              <a:tabLst>
                <a:tab pos="1971675" algn="l"/>
              </a:tabLst>
            </a:pPr>
            <a:r>
              <a:rPr lang="en-US" altLang="de-DE" sz="1200" dirty="0"/>
              <a:t>Quantity reliability</a:t>
            </a:r>
          </a:p>
          <a:p>
            <a:pPr lvl="3">
              <a:tabLst>
                <a:tab pos="1971675" algn="l"/>
              </a:tabLst>
            </a:pPr>
            <a:r>
              <a:rPr lang="en-US" altLang="de-DE" sz="1200" dirty="0"/>
              <a:t>Compliance with shipping instructions</a:t>
            </a:r>
          </a:p>
          <a:p>
            <a:pPr lvl="3">
              <a:tabLst>
                <a:tab pos="1971675" algn="l"/>
              </a:tabLst>
            </a:pPr>
            <a:r>
              <a:rPr lang="en-US" altLang="de-DE" sz="1200" dirty="0"/>
              <a:t>Confirmation </a:t>
            </a:r>
            <a:r>
              <a:rPr lang="en-US" altLang="de-DE" sz="1200" dirty="0" smtClean="0"/>
              <a:t>Date</a:t>
            </a:r>
          </a:p>
          <a:p>
            <a:pPr lvl="3">
              <a:tabLst>
                <a:tab pos="1971675" algn="l"/>
              </a:tabLst>
            </a:pPr>
            <a:endParaRPr lang="en-US" altLang="de-DE" sz="1200" dirty="0"/>
          </a:p>
          <a:p>
            <a:pPr lvl="1">
              <a:tabLst>
                <a:tab pos="1971675" algn="l"/>
              </a:tabLst>
            </a:pPr>
            <a:r>
              <a:rPr lang="en-US" altLang="de-DE" dirty="0"/>
              <a:t>You then must establish a scoring range (1 -100) and determine the weight factors of scores for each.</a:t>
            </a:r>
          </a:p>
        </p:txBody>
      </p:sp>
      <p:sp>
        <p:nvSpPr>
          <p:cNvPr id="3" name="Titel 2"/>
          <p:cNvSpPr>
            <a:spLocks noGrp="1"/>
          </p:cNvSpPr>
          <p:nvPr>
            <p:ph type="title"/>
          </p:nvPr>
        </p:nvSpPr>
        <p:spPr/>
        <p:txBody>
          <a:bodyPr/>
          <a:lstStyle/>
          <a:p>
            <a:r>
              <a:rPr lang="en-US" altLang="de-DE" dirty="0"/>
              <a:t>Vendor Evaluation once Identified</a:t>
            </a:r>
            <a:endParaRPr lang="de-DE" dirty="0"/>
          </a:p>
        </p:txBody>
      </p:sp>
    </p:spTree>
    <p:extLst>
      <p:ext uri="{BB962C8B-B14F-4D97-AF65-F5344CB8AC3E}">
        <p14:creationId xmlns:p14="http://schemas.microsoft.com/office/powerpoint/2010/main" val="936275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tabLst>
                <a:tab pos="1971675" algn="l"/>
              </a:tabLst>
            </a:pPr>
            <a:r>
              <a:rPr lang="en-US" altLang="de-DE" dirty="0"/>
              <a:t>A purchase order is a formal request to a vendor for a specific material or service under the stated </a:t>
            </a:r>
            <a:r>
              <a:rPr lang="en-US" altLang="de-DE" dirty="0" smtClean="0"/>
              <a:t>conditions</a:t>
            </a:r>
          </a:p>
          <a:p>
            <a:pPr>
              <a:tabLst>
                <a:tab pos="1971675" algn="l"/>
              </a:tabLst>
            </a:pPr>
            <a:endParaRPr lang="en-US" altLang="de-DE" dirty="0"/>
          </a:p>
          <a:p>
            <a:pPr>
              <a:tabLst>
                <a:tab pos="1971675" algn="l"/>
              </a:tabLst>
            </a:pPr>
            <a:r>
              <a:rPr lang="en-US" altLang="de-DE" dirty="0"/>
              <a:t>Purchase Orders can be created manually</a:t>
            </a:r>
          </a:p>
          <a:p>
            <a:pPr lvl="1">
              <a:tabLst>
                <a:tab pos="1971675" algn="l"/>
              </a:tabLst>
            </a:pPr>
            <a:r>
              <a:rPr lang="en-US" altLang="de-DE" dirty="0"/>
              <a:t>Reference a Purchase Order</a:t>
            </a:r>
          </a:p>
          <a:p>
            <a:pPr lvl="1">
              <a:tabLst>
                <a:tab pos="1971675" algn="l"/>
              </a:tabLst>
            </a:pPr>
            <a:r>
              <a:rPr lang="en-US" altLang="de-DE" dirty="0"/>
              <a:t>Reference a Purchase Requisition</a:t>
            </a:r>
          </a:p>
          <a:p>
            <a:pPr lvl="1">
              <a:tabLst>
                <a:tab pos="1971675" algn="l"/>
              </a:tabLst>
            </a:pPr>
            <a:r>
              <a:rPr lang="en-US" altLang="de-DE" dirty="0"/>
              <a:t>Reference a RFQ/Quotation</a:t>
            </a:r>
          </a:p>
          <a:p>
            <a:pPr lvl="1">
              <a:tabLst>
                <a:tab pos="1971675" algn="l"/>
              </a:tabLst>
            </a:pPr>
            <a:r>
              <a:rPr lang="en-US" altLang="de-DE" dirty="0"/>
              <a:t>Without </a:t>
            </a:r>
            <a:r>
              <a:rPr lang="en-US" altLang="de-DE" dirty="0" smtClean="0"/>
              <a:t>Reference</a:t>
            </a:r>
          </a:p>
          <a:p>
            <a:pPr lvl="1">
              <a:tabLst>
                <a:tab pos="1971675" algn="l"/>
              </a:tabLst>
            </a:pPr>
            <a:endParaRPr lang="en-US" altLang="de-DE" dirty="0"/>
          </a:p>
          <a:p>
            <a:pPr>
              <a:tabLst>
                <a:tab pos="1971675" algn="l"/>
              </a:tabLst>
            </a:pPr>
            <a:r>
              <a:rPr lang="en-US" altLang="de-DE" dirty="0"/>
              <a:t>Purchase Orders can be create automatically</a:t>
            </a:r>
          </a:p>
        </p:txBody>
      </p:sp>
      <p:sp>
        <p:nvSpPr>
          <p:cNvPr id="3" name="Titel 2"/>
          <p:cNvSpPr>
            <a:spLocks noGrp="1"/>
          </p:cNvSpPr>
          <p:nvPr>
            <p:ph type="title"/>
          </p:nvPr>
        </p:nvSpPr>
        <p:spPr/>
        <p:txBody>
          <a:bodyPr/>
          <a:lstStyle/>
          <a:p>
            <a:r>
              <a:rPr lang="en-US" altLang="de-DE" dirty="0"/>
              <a:t>Purchase Order</a:t>
            </a:r>
            <a:endParaRPr lang="de-DE" dirty="0"/>
          </a:p>
        </p:txBody>
      </p:sp>
    </p:spTree>
    <p:extLst>
      <p:ext uri="{BB962C8B-B14F-4D97-AF65-F5344CB8AC3E}">
        <p14:creationId xmlns:p14="http://schemas.microsoft.com/office/powerpoint/2010/main" val="3710534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24000" y="1691079"/>
            <a:ext cx="6124926" cy="4392042"/>
          </a:xfrm>
        </p:spPr>
        <p:txBody>
          <a:bodyPr/>
          <a:lstStyle/>
          <a:p>
            <a:pPr>
              <a:tabLst>
                <a:tab pos="1971675" algn="l"/>
              </a:tabLst>
            </a:pPr>
            <a:r>
              <a:rPr lang="en-US" altLang="de-DE" dirty="0"/>
              <a:t>A purchase order can be used for a variety of purposes, the item category (procurement type) defined in the PO will dictate the use of the order and the process that the order will follow</a:t>
            </a:r>
            <a:r>
              <a:rPr lang="en-US" altLang="de-DE" dirty="0" smtClean="0"/>
              <a:t>:</a:t>
            </a:r>
          </a:p>
          <a:p>
            <a:pPr>
              <a:tabLst>
                <a:tab pos="1971675" algn="l"/>
              </a:tabLst>
            </a:pPr>
            <a:endParaRPr lang="en-US" altLang="de-DE" dirty="0"/>
          </a:p>
          <a:p>
            <a:pPr lvl="1">
              <a:tabLst>
                <a:tab pos="1971675" algn="l"/>
              </a:tabLst>
            </a:pPr>
            <a:r>
              <a:rPr lang="en-US" altLang="de-DE" dirty="0"/>
              <a:t>Standard</a:t>
            </a:r>
          </a:p>
          <a:p>
            <a:pPr lvl="2">
              <a:tabLst>
                <a:tab pos="1971675" algn="l"/>
              </a:tabLst>
            </a:pPr>
            <a:r>
              <a:rPr lang="en-US" altLang="de-DE" sz="1400" dirty="0"/>
              <a:t>Stock or </a:t>
            </a:r>
            <a:r>
              <a:rPr lang="en-US" altLang="de-DE" sz="1400" dirty="0" smtClean="0"/>
              <a:t>Consumption</a:t>
            </a:r>
          </a:p>
          <a:p>
            <a:pPr lvl="2">
              <a:tabLst>
                <a:tab pos="1971675" algn="l"/>
              </a:tabLst>
            </a:pPr>
            <a:endParaRPr lang="en-US" altLang="de-DE" sz="1400" dirty="0"/>
          </a:p>
          <a:p>
            <a:pPr lvl="1">
              <a:tabLst>
                <a:tab pos="1971675" algn="l"/>
              </a:tabLst>
            </a:pPr>
            <a:r>
              <a:rPr lang="en-US" altLang="de-DE" dirty="0" smtClean="0"/>
              <a:t>Services</a:t>
            </a:r>
          </a:p>
          <a:p>
            <a:pPr lvl="1">
              <a:tabLst>
                <a:tab pos="1971675" algn="l"/>
              </a:tabLst>
            </a:pPr>
            <a:endParaRPr lang="en-US" altLang="de-DE" dirty="0"/>
          </a:p>
          <a:p>
            <a:pPr lvl="1">
              <a:tabLst>
                <a:tab pos="1971675" algn="l"/>
              </a:tabLst>
            </a:pPr>
            <a:r>
              <a:rPr lang="en-US" altLang="de-DE" dirty="0" smtClean="0"/>
              <a:t>Subcontracting</a:t>
            </a:r>
          </a:p>
          <a:p>
            <a:pPr lvl="1">
              <a:tabLst>
                <a:tab pos="1971675" algn="l"/>
              </a:tabLst>
            </a:pPr>
            <a:endParaRPr lang="en-US" altLang="de-DE" dirty="0"/>
          </a:p>
          <a:p>
            <a:pPr lvl="1">
              <a:tabLst>
                <a:tab pos="1971675" algn="l"/>
              </a:tabLst>
            </a:pPr>
            <a:r>
              <a:rPr lang="en-US" altLang="de-DE" dirty="0" smtClean="0"/>
              <a:t>Third-Party</a:t>
            </a:r>
          </a:p>
          <a:p>
            <a:pPr lvl="1">
              <a:tabLst>
                <a:tab pos="1971675" algn="l"/>
              </a:tabLst>
            </a:pPr>
            <a:endParaRPr lang="en-US" altLang="de-DE" dirty="0"/>
          </a:p>
          <a:p>
            <a:pPr lvl="1">
              <a:tabLst>
                <a:tab pos="1971675" algn="l"/>
              </a:tabLst>
            </a:pPr>
            <a:r>
              <a:rPr lang="en-US" altLang="de-DE" dirty="0"/>
              <a:t>Consignment</a:t>
            </a:r>
          </a:p>
        </p:txBody>
      </p:sp>
      <p:sp>
        <p:nvSpPr>
          <p:cNvPr id="3" name="Titel 2"/>
          <p:cNvSpPr>
            <a:spLocks noGrp="1"/>
          </p:cNvSpPr>
          <p:nvPr>
            <p:ph type="title"/>
          </p:nvPr>
        </p:nvSpPr>
        <p:spPr/>
        <p:txBody>
          <a:bodyPr/>
          <a:lstStyle/>
          <a:p>
            <a:r>
              <a:rPr lang="en-US" altLang="de-DE" dirty="0"/>
              <a:t>Purchase Order</a:t>
            </a:r>
            <a:endParaRPr lang="de-DE" dirty="0"/>
          </a:p>
        </p:txBody>
      </p:sp>
      <p:pic>
        <p:nvPicPr>
          <p:cNvPr id="4" name="Picture 5" descr="MM12_08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1346" y="1690509"/>
            <a:ext cx="4111625"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8219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ltLang="de-DE" dirty="0"/>
              <a:t>Purchase Order Structure</a:t>
            </a:r>
            <a:endParaRPr lang="de-DE" dirty="0"/>
          </a:p>
        </p:txBody>
      </p:sp>
      <p:grpSp>
        <p:nvGrpSpPr>
          <p:cNvPr id="18" name="Gruppieren 17"/>
          <p:cNvGrpSpPr/>
          <p:nvPr/>
        </p:nvGrpSpPr>
        <p:grpSpPr>
          <a:xfrm>
            <a:off x="2210400" y="1753500"/>
            <a:ext cx="7772400" cy="4267200"/>
            <a:chOff x="755650" y="1609725"/>
            <a:chExt cx="7772400" cy="4267200"/>
          </a:xfrm>
        </p:grpSpPr>
        <p:grpSp>
          <p:nvGrpSpPr>
            <p:cNvPr id="4" name="Group 3"/>
            <p:cNvGrpSpPr>
              <a:grpSpLocks/>
            </p:cNvGrpSpPr>
            <p:nvPr/>
          </p:nvGrpSpPr>
          <p:grpSpPr bwMode="auto">
            <a:xfrm>
              <a:off x="4337050" y="1609725"/>
              <a:ext cx="4191000" cy="4267200"/>
              <a:chOff x="2832" y="1392"/>
              <a:chExt cx="2640" cy="2688"/>
            </a:xfrm>
          </p:grpSpPr>
          <p:grpSp>
            <p:nvGrpSpPr>
              <p:cNvPr id="5" name="Group 4"/>
              <p:cNvGrpSpPr>
                <a:grpSpLocks/>
              </p:cNvGrpSpPr>
              <p:nvPr/>
            </p:nvGrpSpPr>
            <p:grpSpPr bwMode="auto">
              <a:xfrm>
                <a:off x="2832" y="1392"/>
                <a:ext cx="2640" cy="912"/>
                <a:chOff x="2448" y="720"/>
                <a:chExt cx="2640" cy="912"/>
              </a:xfrm>
            </p:grpSpPr>
            <p:sp>
              <p:nvSpPr>
                <p:cNvPr id="12" name="Rectangle 5"/>
                <p:cNvSpPr>
                  <a:spLocks noChangeArrowheads="1"/>
                </p:cNvSpPr>
                <p:nvPr/>
              </p:nvSpPr>
              <p:spPr bwMode="auto">
                <a:xfrm>
                  <a:off x="2448" y="720"/>
                  <a:ext cx="2640" cy="912"/>
                </a:xfrm>
                <a:prstGeom prst="rect">
                  <a:avLst/>
                </a:prstGeom>
                <a:solidFill>
                  <a:srgbClr val="C0C0C0"/>
                </a:solidFill>
                <a:ln w="19050" algn="ctr">
                  <a:solidFill>
                    <a:schemeClr val="tx1"/>
                  </a:solidFill>
                  <a:miter lim="800000"/>
                  <a:headEnd/>
                  <a:tailEnd/>
                </a:ln>
              </p:spPr>
              <p:txBody>
                <a:bodyPr wrap="none"/>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r>
                    <a:rPr lang="en-US" altLang="de-DE" sz="1800"/>
                    <a:t>Header</a:t>
                  </a:r>
                </a:p>
              </p:txBody>
            </p:sp>
            <p:sp>
              <p:nvSpPr>
                <p:cNvPr id="13" name="Rectangle 6"/>
                <p:cNvSpPr>
                  <a:spLocks noChangeArrowheads="1"/>
                </p:cNvSpPr>
                <p:nvPr/>
              </p:nvSpPr>
              <p:spPr bwMode="auto">
                <a:xfrm>
                  <a:off x="2496" y="1008"/>
                  <a:ext cx="2544" cy="576"/>
                </a:xfrm>
                <a:prstGeom prst="rect">
                  <a:avLst/>
                </a:prstGeom>
                <a:solidFill>
                  <a:schemeClr val="bg1">
                    <a:alpha val="92155"/>
                  </a:schemeClr>
                </a:solidFill>
                <a:ln w="25400" algn="ctr">
                  <a:solidFill>
                    <a:schemeClr val="tx1"/>
                  </a:solidFill>
                  <a:miter lim="800000"/>
                  <a:headEnd/>
                  <a:tailEnd/>
                </a:ln>
              </p:spPr>
              <p:txBody>
                <a:bodyPr wrap="none"/>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r>
                    <a:rPr lang="en-US" altLang="de-DE" sz="1800" b="0"/>
                    <a:t>Vendor			Date</a:t>
                  </a:r>
                </a:p>
                <a:p>
                  <a:pPr eaLnBrk="1" hangingPunct="1">
                    <a:spcBef>
                      <a:spcPct val="0"/>
                    </a:spcBef>
                    <a:buClrTx/>
                    <a:buFontTx/>
                    <a:buNone/>
                  </a:pPr>
                  <a:r>
                    <a:rPr lang="en-US" altLang="de-DE" sz="1800" b="0"/>
                    <a:t>Doc. Number		Currency</a:t>
                  </a:r>
                </a:p>
                <a:p>
                  <a:pPr eaLnBrk="1" hangingPunct="1">
                    <a:spcBef>
                      <a:spcPct val="0"/>
                    </a:spcBef>
                    <a:buClrTx/>
                    <a:buFontTx/>
                    <a:buNone/>
                  </a:pPr>
                  <a:r>
                    <a:rPr lang="en-US" altLang="de-DE" sz="1800" b="0"/>
                    <a:t>Terms of Payment	PO Price</a:t>
                  </a:r>
                </a:p>
              </p:txBody>
            </p:sp>
          </p:grpSp>
          <p:grpSp>
            <p:nvGrpSpPr>
              <p:cNvPr id="6" name="Group 7"/>
              <p:cNvGrpSpPr>
                <a:grpSpLocks/>
              </p:cNvGrpSpPr>
              <p:nvPr/>
            </p:nvGrpSpPr>
            <p:grpSpPr bwMode="auto">
              <a:xfrm>
                <a:off x="2832" y="2304"/>
                <a:ext cx="2640" cy="912"/>
                <a:chOff x="2448" y="1824"/>
                <a:chExt cx="2640" cy="912"/>
              </a:xfrm>
            </p:grpSpPr>
            <p:sp>
              <p:nvSpPr>
                <p:cNvPr id="10" name="Rectangle 8"/>
                <p:cNvSpPr>
                  <a:spLocks noChangeArrowheads="1"/>
                </p:cNvSpPr>
                <p:nvPr/>
              </p:nvSpPr>
              <p:spPr bwMode="auto">
                <a:xfrm>
                  <a:off x="2448" y="1824"/>
                  <a:ext cx="2640" cy="912"/>
                </a:xfrm>
                <a:prstGeom prst="rect">
                  <a:avLst/>
                </a:prstGeom>
                <a:solidFill>
                  <a:srgbClr val="C0C0C0"/>
                </a:solidFill>
                <a:ln w="19050" algn="ctr">
                  <a:solidFill>
                    <a:schemeClr val="tx1"/>
                  </a:solidFill>
                  <a:miter lim="800000"/>
                  <a:headEnd/>
                  <a:tailEnd/>
                </a:ln>
              </p:spPr>
              <p:txBody>
                <a:bodyPr wrap="none"/>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r>
                    <a:rPr lang="en-US" altLang="de-DE" sz="1800"/>
                    <a:t>Item Overview</a:t>
                  </a:r>
                </a:p>
              </p:txBody>
            </p:sp>
            <p:sp>
              <p:nvSpPr>
                <p:cNvPr id="11" name="Rectangle 9"/>
                <p:cNvSpPr>
                  <a:spLocks noChangeArrowheads="1"/>
                </p:cNvSpPr>
                <p:nvPr/>
              </p:nvSpPr>
              <p:spPr bwMode="auto">
                <a:xfrm>
                  <a:off x="2496" y="2112"/>
                  <a:ext cx="2544" cy="576"/>
                </a:xfrm>
                <a:prstGeom prst="rect">
                  <a:avLst/>
                </a:prstGeom>
                <a:solidFill>
                  <a:schemeClr val="bg1">
                    <a:alpha val="92155"/>
                  </a:schemeClr>
                </a:solidFill>
                <a:ln w="25400" algn="ctr">
                  <a:solidFill>
                    <a:schemeClr val="tx1"/>
                  </a:solidFill>
                  <a:miter lim="800000"/>
                  <a:headEnd/>
                  <a:tailEnd/>
                </a:ln>
              </p:spPr>
              <p:txBody>
                <a:bodyPr wrap="none"/>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r>
                    <a:rPr lang="en-US" altLang="de-DE" sz="1800" b="0"/>
                    <a:t>Materials		Price/UofM</a:t>
                  </a:r>
                </a:p>
                <a:p>
                  <a:pPr eaLnBrk="1" hangingPunct="1">
                    <a:spcBef>
                      <a:spcPct val="0"/>
                    </a:spcBef>
                    <a:buClrTx/>
                    <a:buFontTx/>
                    <a:buNone/>
                  </a:pPr>
                  <a:r>
                    <a:rPr lang="en-US" altLang="de-DE" sz="1800" b="0"/>
                    <a:t>Quantities</a:t>
                  </a:r>
                </a:p>
                <a:p>
                  <a:pPr eaLnBrk="1" hangingPunct="1">
                    <a:spcBef>
                      <a:spcPct val="0"/>
                    </a:spcBef>
                    <a:buClrTx/>
                    <a:buFontTx/>
                    <a:buNone/>
                  </a:pPr>
                  <a:r>
                    <a:rPr lang="en-US" altLang="de-DE" sz="1800" b="0"/>
                    <a:t>Delivery Date		</a:t>
                  </a:r>
                </a:p>
              </p:txBody>
            </p:sp>
          </p:grpSp>
          <p:grpSp>
            <p:nvGrpSpPr>
              <p:cNvPr id="7" name="Group 10"/>
              <p:cNvGrpSpPr>
                <a:grpSpLocks/>
              </p:cNvGrpSpPr>
              <p:nvPr/>
            </p:nvGrpSpPr>
            <p:grpSpPr bwMode="auto">
              <a:xfrm>
                <a:off x="2832" y="3216"/>
                <a:ext cx="2640" cy="864"/>
                <a:chOff x="2448" y="2880"/>
                <a:chExt cx="2640" cy="912"/>
              </a:xfrm>
            </p:grpSpPr>
            <p:sp>
              <p:nvSpPr>
                <p:cNvPr id="8" name="Rectangle 11"/>
                <p:cNvSpPr>
                  <a:spLocks noChangeArrowheads="1"/>
                </p:cNvSpPr>
                <p:nvPr/>
              </p:nvSpPr>
              <p:spPr bwMode="auto">
                <a:xfrm>
                  <a:off x="2448" y="2880"/>
                  <a:ext cx="2640" cy="912"/>
                </a:xfrm>
                <a:prstGeom prst="rect">
                  <a:avLst/>
                </a:prstGeom>
                <a:solidFill>
                  <a:srgbClr val="C0C0C0"/>
                </a:solidFill>
                <a:ln w="19050" algn="ctr">
                  <a:solidFill>
                    <a:schemeClr val="tx1"/>
                  </a:solidFill>
                  <a:miter lim="800000"/>
                  <a:headEnd/>
                  <a:tailEnd/>
                </a:ln>
              </p:spPr>
              <p:txBody>
                <a:bodyPr wrap="none"/>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r>
                    <a:rPr lang="en-US" altLang="de-DE" sz="1800"/>
                    <a:t>Line Item</a:t>
                  </a:r>
                </a:p>
              </p:txBody>
            </p:sp>
            <p:sp>
              <p:nvSpPr>
                <p:cNvPr id="9" name="Rectangle 12"/>
                <p:cNvSpPr>
                  <a:spLocks noChangeArrowheads="1"/>
                </p:cNvSpPr>
                <p:nvPr/>
              </p:nvSpPr>
              <p:spPr bwMode="auto">
                <a:xfrm>
                  <a:off x="2496" y="3168"/>
                  <a:ext cx="2544" cy="576"/>
                </a:xfrm>
                <a:prstGeom prst="rect">
                  <a:avLst/>
                </a:prstGeom>
                <a:solidFill>
                  <a:schemeClr val="bg1">
                    <a:alpha val="92155"/>
                  </a:schemeClr>
                </a:solidFill>
                <a:ln w="25400" algn="ctr">
                  <a:solidFill>
                    <a:schemeClr val="tx1"/>
                  </a:solidFill>
                  <a:miter lim="800000"/>
                  <a:headEnd/>
                  <a:tailEnd/>
                </a:ln>
              </p:spPr>
              <p:txBody>
                <a:bodyPr wrap="none"/>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r>
                    <a:rPr lang="en-US" altLang="de-DE" sz="1800" b="0"/>
                    <a:t>PO History		Tolerances</a:t>
                  </a:r>
                </a:p>
                <a:p>
                  <a:pPr eaLnBrk="1" hangingPunct="1">
                    <a:spcBef>
                      <a:spcPct val="0"/>
                    </a:spcBef>
                    <a:buClrTx/>
                    <a:buFontTx/>
                    <a:buNone/>
                  </a:pPr>
                  <a:r>
                    <a:rPr lang="en-US" altLang="de-DE" sz="1800" b="0"/>
                    <a:t>Line Price		</a:t>
                  </a:r>
                </a:p>
                <a:p>
                  <a:pPr eaLnBrk="1" hangingPunct="1">
                    <a:spcBef>
                      <a:spcPct val="0"/>
                    </a:spcBef>
                    <a:buClrTx/>
                    <a:buFontTx/>
                    <a:buNone/>
                  </a:pPr>
                  <a:r>
                    <a:rPr lang="en-US" altLang="de-DE" sz="1800" b="0"/>
                    <a:t>Delivery Schedule</a:t>
                  </a:r>
                </a:p>
              </p:txBody>
            </p:sp>
          </p:grpSp>
        </p:grpSp>
        <p:sp>
          <p:nvSpPr>
            <p:cNvPr id="14" name="AutoShape 14"/>
            <p:cNvSpPr>
              <a:spLocks noChangeArrowheads="1"/>
            </p:cNvSpPr>
            <p:nvPr/>
          </p:nvSpPr>
          <p:spPr bwMode="auto">
            <a:xfrm rot="10800000">
              <a:off x="755650" y="3057525"/>
              <a:ext cx="1371600" cy="1752600"/>
            </a:xfrm>
            <a:prstGeom prst="foldedCorner">
              <a:avLst>
                <a:gd name="adj" fmla="val 29685"/>
              </a:avLst>
            </a:prstGeom>
            <a:solidFill>
              <a:srgbClr val="C0C0C0"/>
            </a:solidFill>
            <a:ln w="19050">
              <a:solidFill>
                <a:schemeClr val="tx1"/>
              </a:solidFill>
              <a:round/>
              <a:headEnd/>
              <a:tailEnd/>
            </a:ln>
          </p:spPr>
          <p:txBody>
            <a:bodyPr rot="10800000"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sz="1800" b="0"/>
                <a:t>Purchase</a:t>
              </a:r>
            </a:p>
            <a:p>
              <a:pPr algn="ctr" eaLnBrk="1" hangingPunct="1">
                <a:spcBef>
                  <a:spcPct val="0"/>
                </a:spcBef>
                <a:buClrTx/>
                <a:buFontTx/>
                <a:buNone/>
              </a:pPr>
              <a:r>
                <a:rPr lang="en-US" altLang="de-DE" sz="1800" b="0"/>
                <a:t>Order</a:t>
              </a:r>
            </a:p>
            <a:p>
              <a:pPr algn="ctr" eaLnBrk="1" hangingPunct="1">
                <a:spcBef>
                  <a:spcPct val="0"/>
                </a:spcBef>
                <a:buClrTx/>
                <a:buFontTx/>
                <a:buNone/>
              </a:pPr>
              <a:endParaRPr lang="en-US" altLang="de-DE" sz="1800" b="0"/>
            </a:p>
            <a:p>
              <a:pPr algn="ctr" eaLnBrk="1" hangingPunct="1">
                <a:spcBef>
                  <a:spcPct val="0"/>
                </a:spcBef>
                <a:buClrTx/>
                <a:buFontTx/>
                <a:buNone/>
              </a:pPr>
              <a:r>
                <a:rPr lang="en-US" altLang="de-DE" sz="1800" b="0"/>
                <a:t>45......01</a:t>
              </a:r>
            </a:p>
          </p:txBody>
        </p:sp>
        <p:sp>
          <p:nvSpPr>
            <p:cNvPr id="15" name="AutoShape 15"/>
            <p:cNvSpPr>
              <a:spLocks noChangeArrowheads="1"/>
            </p:cNvSpPr>
            <p:nvPr/>
          </p:nvSpPr>
          <p:spPr bwMode="auto">
            <a:xfrm rot="-1611353">
              <a:off x="2355850" y="2524125"/>
              <a:ext cx="1447800" cy="457200"/>
            </a:xfrm>
            <a:prstGeom prst="rightArrow">
              <a:avLst>
                <a:gd name="adj1" fmla="val 50000"/>
                <a:gd name="adj2" fmla="val 79167"/>
              </a:avLst>
            </a:prstGeom>
            <a:solidFill>
              <a:srgbClr val="C0C0C0"/>
            </a:solidFill>
            <a:ln w="25400" algn="ctr">
              <a:solidFill>
                <a:schemeClr val="tx1"/>
              </a:solidFill>
              <a:miter lim="800000"/>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endParaRPr lang="de-DE" altLang="de-DE" sz="2800"/>
            </a:p>
          </p:txBody>
        </p:sp>
        <p:sp>
          <p:nvSpPr>
            <p:cNvPr id="16" name="AutoShape 16"/>
            <p:cNvSpPr>
              <a:spLocks noChangeArrowheads="1"/>
            </p:cNvSpPr>
            <p:nvPr/>
          </p:nvSpPr>
          <p:spPr bwMode="auto">
            <a:xfrm rot="1798903">
              <a:off x="2355850" y="4962525"/>
              <a:ext cx="1447800" cy="457200"/>
            </a:xfrm>
            <a:prstGeom prst="rightArrow">
              <a:avLst>
                <a:gd name="adj1" fmla="val 50000"/>
                <a:gd name="adj2" fmla="val 79167"/>
              </a:avLst>
            </a:prstGeom>
            <a:solidFill>
              <a:srgbClr val="C0C0C0"/>
            </a:solidFill>
            <a:ln w="25400" algn="ctr">
              <a:solidFill>
                <a:schemeClr val="tx1"/>
              </a:solidFill>
              <a:miter lim="800000"/>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endParaRPr lang="de-DE" altLang="de-DE" sz="2800"/>
            </a:p>
          </p:txBody>
        </p:sp>
        <p:sp>
          <p:nvSpPr>
            <p:cNvPr id="17" name="AutoShape 17"/>
            <p:cNvSpPr>
              <a:spLocks noChangeArrowheads="1"/>
            </p:cNvSpPr>
            <p:nvPr/>
          </p:nvSpPr>
          <p:spPr bwMode="auto">
            <a:xfrm>
              <a:off x="2584450" y="3743325"/>
              <a:ext cx="1295400" cy="457200"/>
            </a:xfrm>
            <a:prstGeom prst="rightArrow">
              <a:avLst>
                <a:gd name="adj1" fmla="val 50000"/>
                <a:gd name="adj2" fmla="val 70833"/>
              </a:avLst>
            </a:prstGeom>
            <a:solidFill>
              <a:srgbClr val="C0C0C0"/>
            </a:solidFill>
            <a:ln w="25400" algn="ctr">
              <a:solidFill>
                <a:schemeClr val="tx1"/>
              </a:solidFill>
              <a:miter lim="800000"/>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endParaRPr lang="de-DE" altLang="de-DE" sz="2800"/>
            </a:p>
          </p:txBody>
        </p:sp>
      </p:grpSp>
    </p:spTree>
    <p:extLst>
      <p:ext uri="{BB962C8B-B14F-4D97-AF65-F5344CB8AC3E}">
        <p14:creationId xmlns:p14="http://schemas.microsoft.com/office/powerpoint/2010/main" val="34455401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tabLst>
                <a:tab pos="1971675" algn="l"/>
              </a:tabLst>
            </a:pPr>
            <a:r>
              <a:rPr lang="en-US" altLang="de-DE" dirty="0"/>
              <a:t>Once a Purchase Order has been created the vendor needs to be notified</a:t>
            </a:r>
          </a:p>
          <a:p>
            <a:pPr lvl="1">
              <a:tabLst>
                <a:tab pos="1971675" algn="l"/>
              </a:tabLst>
            </a:pPr>
            <a:r>
              <a:rPr lang="en-US" altLang="de-DE" dirty="0"/>
              <a:t>Printed</a:t>
            </a:r>
          </a:p>
          <a:p>
            <a:pPr lvl="1">
              <a:tabLst>
                <a:tab pos="1971675" algn="l"/>
              </a:tabLst>
            </a:pPr>
            <a:r>
              <a:rPr lang="en-US" altLang="de-DE" dirty="0"/>
              <a:t>E-mail</a:t>
            </a:r>
          </a:p>
          <a:p>
            <a:pPr lvl="1">
              <a:tabLst>
                <a:tab pos="1971675" algn="l"/>
              </a:tabLst>
            </a:pPr>
            <a:r>
              <a:rPr lang="en-US" altLang="de-DE" dirty="0"/>
              <a:t>EDI</a:t>
            </a:r>
          </a:p>
          <a:p>
            <a:pPr lvl="1">
              <a:tabLst>
                <a:tab pos="1971675" algn="l"/>
              </a:tabLst>
            </a:pPr>
            <a:r>
              <a:rPr lang="en-US" altLang="de-DE" dirty="0"/>
              <a:t>Fax</a:t>
            </a:r>
          </a:p>
          <a:p>
            <a:pPr lvl="1">
              <a:tabLst>
                <a:tab pos="1971675" algn="l"/>
              </a:tabLst>
            </a:pPr>
            <a:r>
              <a:rPr lang="en-US" altLang="de-DE" dirty="0" smtClean="0"/>
              <a:t>XML</a:t>
            </a:r>
          </a:p>
          <a:p>
            <a:pPr lvl="1">
              <a:tabLst>
                <a:tab pos="1971675" algn="l"/>
              </a:tabLst>
            </a:pPr>
            <a:endParaRPr lang="en-US" altLang="de-DE" dirty="0"/>
          </a:p>
          <a:p>
            <a:pPr>
              <a:tabLst>
                <a:tab pos="1971675" algn="l"/>
              </a:tabLst>
            </a:pPr>
            <a:r>
              <a:rPr lang="en-US" altLang="de-DE" dirty="0"/>
              <a:t>There are a variety of forms that aid in the purchasing process and are generated from the Purchase Order</a:t>
            </a:r>
          </a:p>
          <a:p>
            <a:pPr lvl="1">
              <a:tabLst>
                <a:tab pos="1971675" algn="l"/>
              </a:tabLst>
            </a:pPr>
            <a:r>
              <a:rPr lang="en-US" altLang="de-DE" dirty="0"/>
              <a:t>Purchase Order Output</a:t>
            </a:r>
          </a:p>
          <a:p>
            <a:pPr lvl="1">
              <a:tabLst>
                <a:tab pos="1971675" algn="l"/>
              </a:tabLst>
            </a:pPr>
            <a:r>
              <a:rPr lang="en-US" altLang="de-DE" dirty="0"/>
              <a:t>Order Acknowledgement Forms</a:t>
            </a:r>
          </a:p>
          <a:p>
            <a:pPr lvl="1">
              <a:tabLst>
                <a:tab pos="1971675" algn="l"/>
              </a:tabLst>
            </a:pPr>
            <a:r>
              <a:rPr lang="en-US" altLang="de-DE" dirty="0"/>
              <a:t>Reminders</a:t>
            </a:r>
          </a:p>
          <a:p>
            <a:pPr lvl="1">
              <a:tabLst>
                <a:tab pos="1971675" algn="l"/>
              </a:tabLst>
            </a:pPr>
            <a:r>
              <a:rPr lang="en-US" altLang="de-DE" dirty="0"/>
              <a:t>Schedule Agreements</a:t>
            </a:r>
          </a:p>
        </p:txBody>
      </p:sp>
      <p:sp>
        <p:nvSpPr>
          <p:cNvPr id="3" name="Titel 2"/>
          <p:cNvSpPr>
            <a:spLocks noGrp="1"/>
          </p:cNvSpPr>
          <p:nvPr>
            <p:ph type="title"/>
          </p:nvPr>
        </p:nvSpPr>
        <p:spPr/>
        <p:txBody>
          <a:bodyPr/>
          <a:lstStyle/>
          <a:p>
            <a:r>
              <a:rPr lang="en-US" altLang="de-DE" dirty="0"/>
              <a:t>Purchase Order Output</a:t>
            </a:r>
            <a:endParaRPr lang="de-DE" dirty="0"/>
          </a:p>
        </p:txBody>
      </p:sp>
    </p:spTree>
    <p:extLst>
      <p:ext uri="{BB962C8B-B14F-4D97-AF65-F5344CB8AC3E}">
        <p14:creationId xmlns:p14="http://schemas.microsoft.com/office/powerpoint/2010/main" val="3876725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ltLang="de-DE" dirty="0"/>
              <a:t>Goods Receipt</a:t>
            </a:r>
            <a:endParaRPr lang="de-DE" dirty="0"/>
          </a:p>
        </p:txBody>
      </p:sp>
      <p:grpSp>
        <p:nvGrpSpPr>
          <p:cNvPr id="4" name="Gruppieren 3"/>
          <p:cNvGrpSpPr/>
          <p:nvPr/>
        </p:nvGrpSpPr>
        <p:grpSpPr>
          <a:xfrm>
            <a:off x="2920012" y="1512708"/>
            <a:ext cx="6353175" cy="4570413"/>
            <a:chOff x="1981200" y="1371600"/>
            <a:chExt cx="6353175" cy="4570413"/>
          </a:xfrm>
        </p:grpSpPr>
        <p:pic>
          <p:nvPicPr>
            <p:cNvPr id="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5200" y="4013200"/>
              <a:ext cx="12096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MCj029798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6173788" y="1941513"/>
              <a:ext cx="2160587"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7" name="Picture 5" descr="MCIN00193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5370513" y="4311650"/>
              <a:ext cx="14986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8" name="AutoShape 6"/>
            <p:cNvSpPr>
              <a:spLocks noChangeArrowheads="1"/>
            </p:cNvSpPr>
            <p:nvPr/>
          </p:nvSpPr>
          <p:spPr bwMode="auto">
            <a:xfrm rot="10800000">
              <a:off x="1981200" y="1371600"/>
              <a:ext cx="990600" cy="1143000"/>
            </a:xfrm>
            <a:prstGeom prst="foldedCorner">
              <a:avLst>
                <a:gd name="adj" fmla="val 29685"/>
              </a:avLst>
            </a:prstGeom>
            <a:solidFill>
              <a:srgbClr val="C0C0C0"/>
            </a:solidFill>
            <a:ln w="19050">
              <a:solidFill>
                <a:schemeClr val="tx1"/>
              </a:solidFill>
              <a:round/>
              <a:headEnd/>
              <a:tailEnd/>
            </a:ln>
          </p:spPr>
          <p:txBody>
            <a:bodyPr rot="10800000"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sz="1400" b="0"/>
                <a:t>Purchase</a:t>
              </a:r>
            </a:p>
            <a:p>
              <a:pPr algn="ctr" eaLnBrk="1" hangingPunct="1">
                <a:spcBef>
                  <a:spcPct val="0"/>
                </a:spcBef>
                <a:buClrTx/>
                <a:buFontTx/>
                <a:buNone/>
              </a:pPr>
              <a:r>
                <a:rPr lang="en-US" altLang="de-DE" sz="1400" b="0"/>
                <a:t>Order</a:t>
              </a:r>
            </a:p>
            <a:p>
              <a:pPr algn="ctr" eaLnBrk="1" hangingPunct="1">
                <a:spcBef>
                  <a:spcPct val="0"/>
                </a:spcBef>
                <a:buClrTx/>
                <a:buFontTx/>
                <a:buNone/>
              </a:pPr>
              <a:r>
                <a:rPr lang="en-US" altLang="de-DE" sz="1400" b="0"/>
                <a:t>45......01</a:t>
              </a:r>
            </a:p>
          </p:txBody>
        </p:sp>
        <p:sp>
          <p:nvSpPr>
            <p:cNvPr id="9" name="Text Box 7"/>
            <p:cNvSpPr txBox="1">
              <a:spLocks noChangeArrowheads="1"/>
            </p:cNvSpPr>
            <p:nvPr/>
          </p:nvSpPr>
          <p:spPr bwMode="auto">
            <a:xfrm>
              <a:off x="6659563" y="3933825"/>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1">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50000"/>
                </a:spcBef>
                <a:buClrTx/>
                <a:buFontTx/>
                <a:buNone/>
              </a:pPr>
              <a:r>
                <a:rPr lang="en-US" altLang="de-DE" sz="1800" b="0"/>
                <a:t>Vendor</a:t>
              </a:r>
            </a:p>
          </p:txBody>
        </p:sp>
        <p:pic>
          <p:nvPicPr>
            <p:cNvPr id="10" name="Picture 8" descr="j030052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gray">
            <a:xfrm>
              <a:off x="4468813" y="1520825"/>
              <a:ext cx="1120775"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11" name="Text Box 9"/>
            <p:cNvSpPr txBox="1">
              <a:spLocks noChangeArrowheads="1"/>
            </p:cNvSpPr>
            <p:nvPr/>
          </p:nvSpPr>
          <p:spPr bwMode="auto">
            <a:xfrm>
              <a:off x="4140200" y="2492375"/>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1">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50000"/>
                </a:spcBef>
                <a:buClrTx/>
                <a:buFontTx/>
                <a:buNone/>
              </a:pPr>
              <a:r>
                <a:rPr lang="en-US" altLang="de-DE" sz="1800" b="0"/>
                <a:t>Notify Vendor</a:t>
              </a:r>
            </a:p>
          </p:txBody>
        </p:sp>
        <p:sp>
          <p:nvSpPr>
            <p:cNvPr id="12" name="Text Box 10"/>
            <p:cNvSpPr txBox="1">
              <a:spLocks noChangeArrowheads="1"/>
            </p:cNvSpPr>
            <p:nvPr/>
          </p:nvSpPr>
          <p:spPr bwMode="auto">
            <a:xfrm>
              <a:off x="5353050" y="5516563"/>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1">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50000"/>
                </a:spcBef>
                <a:buClrTx/>
                <a:buFontTx/>
                <a:buNone/>
              </a:pPr>
              <a:r>
                <a:rPr lang="en-US" altLang="de-DE" sz="1800" b="0"/>
                <a:t>Shipment</a:t>
              </a:r>
            </a:p>
          </p:txBody>
        </p:sp>
        <p:sp>
          <p:nvSpPr>
            <p:cNvPr id="13" name="Text Box 11"/>
            <p:cNvSpPr txBox="1">
              <a:spLocks noChangeArrowheads="1"/>
            </p:cNvSpPr>
            <p:nvPr/>
          </p:nvSpPr>
          <p:spPr bwMode="auto">
            <a:xfrm>
              <a:off x="2051050" y="5300663"/>
              <a:ext cx="152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1">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50000"/>
                </a:spcBef>
                <a:buClrTx/>
                <a:buFontTx/>
                <a:buNone/>
              </a:pPr>
              <a:r>
                <a:rPr lang="en-US" altLang="de-DE" sz="1800" b="0"/>
                <a:t>Goods Receipt</a:t>
              </a:r>
            </a:p>
          </p:txBody>
        </p:sp>
      </p:grpSp>
      <p:sp>
        <p:nvSpPr>
          <p:cNvPr id="14" name="AutoShape 3"/>
          <p:cNvSpPr>
            <a:spLocks noChangeArrowheads="1"/>
          </p:cNvSpPr>
          <p:nvPr/>
        </p:nvSpPr>
        <p:spPr bwMode="auto">
          <a:xfrm rot="1224442">
            <a:off x="2636322" y="2064419"/>
            <a:ext cx="6248400" cy="3352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4176" y="17737"/>
                </a:moveTo>
                <a:cubicBezTo>
                  <a:pt x="5960" y="19441"/>
                  <a:pt x="8332" y="20392"/>
                  <a:pt x="10800" y="20392"/>
                </a:cubicBezTo>
                <a:cubicBezTo>
                  <a:pt x="16097" y="20392"/>
                  <a:pt x="20392" y="16097"/>
                  <a:pt x="20392" y="10800"/>
                </a:cubicBezTo>
                <a:cubicBezTo>
                  <a:pt x="20392" y="5502"/>
                  <a:pt x="16097" y="1208"/>
                  <a:pt x="10800" y="1208"/>
                </a:cubicBezTo>
                <a:cubicBezTo>
                  <a:pt x="5545" y="1207"/>
                  <a:pt x="1269" y="5435"/>
                  <a:pt x="1208" y="10689"/>
                </a:cubicBezTo>
                <a:lnTo>
                  <a:pt x="0" y="10675"/>
                </a:lnTo>
                <a:cubicBezTo>
                  <a:pt x="69" y="4759"/>
                  <a:pt x="4883" y="-1"/>
                  <a:pt x="10800" y="0"/>
                </a:cubicBezTo>
                <a:cubicBezTo>
                  <a:pt x="16764" y="0"/>
                  <a:pt x="21600" y="4835"/>
                  <a:pt x="21600" y="10800"/>
                </a:cubicBezTo>
                <a:cubicBezTo>
                  <a:pt x="21600" y="16764"/>
                  <a:pt x="16764" y="21600"/>
                  <a:pt x="10800" y="21600"/>
                </a:cubicBezTo>
                <a:cubicBezTo>
                  <a:pt x="8022" y="21600"/>
                  <a:pt x="5351" y="20529"/>
                  <a:pt x="3342" y="18611"/>
                </a:cubicBezTo>
                <a:lnTo>
                  <a:pt x="1477" y="20564"/>
                </a:lnTo>
                <a:lnTo>
                  <a:pt x="1369" y="15893"/>
                </a:lnTo>
                <a:lnTo>
                  <a:pt x="6040" y="15784"/>
                </a:lnTo>
                <a:lnTo>
                  <a:pt x="4176" y="17737"/>
                </a:lnTo>
                <a:close/>
              </a:path>
            </a:pathLst>
          </a:custGeom>
          <a:solidFill>
            <a:srgbClr val="008000">
              <a:alpha val="25098"/>
            </a:srgbClr>
          </a:solidFill>
          <a:ln w="12700" algn="ctr">
            <a:solidFill>
              <a:srgbClr val="008000"/>
            </a:solidFill>
            <a:miter lim="800000"/>
            <a:headEnd type="none" w="sm" len="sm"/>
            <a:tailEnd type="none" w="sm" len="sm"/>
          </a:ln>
        </p:spPr>
        <p:txBody>
          <a:bodyPr anchor="ctr">
            <a:spAutoFit/>
          </a:bodyPr>
          <a:lstStyle/>
          <a:p>
            <a:endParaRPr lang="de-DE"/>
          </a:p>
        </p:txBody>
      </p:sp>
    </p:spTree>
    <p:extLst>
      <p:ext uri="{BB962C8B-B14F-4D97-AF65-F5344CB8AC3E}">
        <p14:creationId xmlns:p14="http://schemas.microsoft.com/office/powerpoint/2010/main" val="2449630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tabLst>
                <a:tab pos="1971675" algn="l"/>
              </a:tabLst>
            </a:pPr>
            <a:r>
              <a:rPr lang="en-US" altLang="de-DE" dirty="0"/>
              <a:t>Goods movement in which we accept goods into our </a:t>
            </a:r>
            <a:r>
              <a:rPr lang="en-US" altLang="de-DE" dirty="0" smtClean="0"/>
              <a:t>system</a:t>
            </a:r>
          </a:p>
          <a:p>
            <a:pPr>
              <a:tabLst>
                <a:tab pos="1971675" algn="l"/>
              </a:tabLst>
            </a:pPr>
            <a:endParaRPr lang="en-US" altLang="de-DE" dirty="0"/>
          </a:p>
          <a:p>
            <a:pPr>
              <a:tabLst>
                <a:tab pos="1971675" algn="l"/>
              </a:tabLst>
            </a:pPr>
            <a:r>
              <a:rPr lang="en-US" altLang="de-DE" dirty="0"/>
              <a:t>If materials are delivered against a Purchase Order we will reference that Order</a:t>
            </a:r>
          </a:p>
          <a:p>
            <a:pPr lvl="1">
              <a:tabLst>
                <a:tab pos="1971675" algn="l"/>
              </a:tabLst>
            </a:pPr>
            <a:r>
              <a:rPr lang="en-US" altLang="de-DE" dirty="0"/>
              <a:t>Determine if we got what we ordered</a:t>
            </a:r>
          </a:p>
          <a:p>
            <a:pPr lvl="1">
              <a:tabLst>
                <a:tab pos="1971675" algn="l"/>
              </a:tabLst>
            </a:pPr>
            <a:r>
              <a:rPr lang="en-US" altLang="de-DE" dirty="0"/>
              <a:t>System can purpose data for us from the PO</a:t>
            </a:r>
          </a:p>
          <a:p>
            <a:pPr lvl="2">
              <a:tabLst>
                <a:tab pos="1971675" algn="l"/>
              </a:tabLst>
            </a:pPr>
            <a:r>
              <a:rPr lang="en-US" altLang="de-DE" dirty="0"/>
              <a:t>Material, quantity</a:t>
            </a:r>
          </a:p>
          <a:p>
            <a:pPr lvl="1">
              <a:tabLst>
                <a:tab pos="1971675" algn="l"/>
              </a:tabLst>
            </a:pPr>
            <a:r>
              <a:rPr lang="en-US" altLang="de-DE" dirty="0"/>
              <a:t>Purchase Order History is update with the receipt</a:t>
            </a:r>
          </a:p>
          <a:p>
            <a:pPr lvl="1">
              <a:tabLst>
                <a:tab pos="1971675" algn="l"/>
              </a:tabLst>
            </a:pPr>
            <a:r>
              <a:rPr lang="en-US" altLang="de-DE" dirty="0"/>
              <a:t>Updates Physical Inventory</a:t>
            </a:r>
          </a:p>
          <a:p>
            <a:pPr lvl="1">
              <a:tabLst>
                <a:tab pos="1971675" algn="l"/>
              </a:tabLst>
            </a:pPr>
            <a:r>
              <a:rPr lang="en-US" altLang="de-DE" dirty="0"/>
              <a:t>Updates Inventory G/L Account</a:t>
            </a:r>
          </a:p>
        </p:txBody>
      </p:sp>
      <p:sp>
        <p:nvSpPr>
          <p:cNvPr id="3" name="Titel 2"/>
          <p:cNvSpPr>
            <a:spLocks noGrp="1"/>
          </p:cNvSpPr>
          <p:nvPr>
            <p:ph type="title"/>
          </p:nvPr>
        </p:nvSpPr>
        <p:spPr/>
        <p:txBody>
          <a:bodyPr/>
          <a:lstStyle/>
          <a:p>
            <a:r>
              <a:rPr lang="en-US" altLang="de-DE" dirty="0"/>
              <a:t>Goods Receipt</a:t>
            </a:r>
            <a:endParaRPr lang="de-DE" dirty="0"/>
          </a:p>
        </p:txBody>
      </p:sp>
    </p:spTree>
    <p:extLst>
      <p:ext uri="{BB962C8B-B14F-4D97-AF65-F5344CB8AC3E}">
        <p14:creationId xmlns:p14="http://schemas.microsoft.com/office/powerpoint/2010/main" val="8816903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tabLst>
                <a:tab pos="1971675" algn="l"/>
              </a:tabLst>
            </a:pPr>
            <a:r>
              <a:rPr lang="en-US" altLang="de-DE" dirty="0"/>
              <a:t>When a goods movement takes place it is represented by a Movement Type</a:t>
            </a:r>
          </a:p>
          <a:p>
            <a:pPr lvl="1">
              <a:tabLst>
                <a:tab pos="1971675" algn="l"/>
              </a:tabLst>
            </a:pPr>
            <a:r>
              <a:rPr lang="en-US" altLang="de-DE" dirty="0"/>
              <a:t>Movement types are three-digit keys used to represent a movement of goods</a:t>
            </a:r>
          </a:p>
          <a:p>
            <a:pPr lvl="2">
              <a:tabLst>
                <a:tab pos="1971675" algn="l"/>
              </a:tabLst>
            </a:pPr>
            <a:r>
              <a:rPr lang="en-US" altLang="de-DE" dirty="0"/>
              <a:t>101 – goods receipt into warehouse</a:t>
            </a:r>
          </a:p>
          <a:p>
            <a:pPr lvl="2">
              <a:tabLst>
                <a:tab pos="1971675" algn="l"/>
              </a:tabLst>
            </a:pPr>
            <a:r>
              <a:rPr lang="en-US" altLang="de-DE" dirty="0"/>
              <a:t>103 – goods receipt into GR blocked stock	</a:t>
            </a:r>
          </a:p>
          <a:p>
            <a:pPr lvl="2">
              <a:tabLst>
                <a:tab pos="1971675" algn="l"/>
              </a:tabLst>
            </a:pPr>
            <a:r>
              <a:rPr lang="en-US" altLang="de-DE" dirty="0"/>
              <a:t>122 – return delivery to vendor</a:t>
            </a:r>
          </a:p>
          <a:p>
            <a:pPr lvl="2">
              <a:tabLst>
                <a:tab pos="1971675" algn="l"/>
              </a:tabLst>
            </a:pPr>
            <a:r>
              <a:rPr lang="en-US" altLang="de-DE" dirty="0"/>
              <a:t>231 – consumption for a sales order</a:t>
            </a:r>
          </a:p>
          <a:p>
            <a:pPr lvl="2">
              <a:tabLst>
                <a:tab pos="1971675" algn="l"/>
              </a:tabLst>
            </a:pPr>
            <a:r>
              <a:rPr lang="en-US" altLang="de-DE" dirty="0"/>
              <a:t>561 – initial entry of stock</a:t>
            </a:r>
          </a:p>
          <a:p>
            <a:pPr lvl="2">
              <a:tabLst>
                <a:tab pos="1971675" algn="l"/>
              </a:tabLst>
            </a:pPr>
            <a:endParaRPr lang="en-US" altLang="de-DE" dirty="0"/>
          </a:p>
          <a:p>
            <a:pPr>
              <a:tabLst>
                <a:tab pos="1971675" algn="l"/>
              </a:tabLst>
            </a:pPr>
            <a:r>
              <a:rPr lang="en-US" altLang="de-DE" dirty="0"/>
              <a:t>Destinations for Receipt of Goods</a:t>
            </a:r>
          </a:p>
          <a:p>
            <a:pPr lvl="1">
              <a:tabLst>
                <a:tab pos="1971675" algn="l"/>
              </a:tabLst>
            </a:pPr>
            <a:r>
              <a:rPr lang="en-US" altLang="de-DE" dirty="0"/>
              <a:t>Warehouse – Unrestricted, Quality, Blocked</a:t>
            </a:r>
          </a:p>
          <a:p>
            <a:pPr lvl="1">
              <a:tabLst>
                <a:tab pos="1971675" algn="l"/>
              </a:tabLst>
            </a:pPr>
            <a:r>
              <a:rPr lang="en-US" altLang="de-DE" dirty="0"/>
              <a:t>Quality</a:t>
            </a:r>
          </a:p>
          <a:p>
            <a:pPr lvl="1">
              <a:tabLst>
                <a:tab pos="1971675" algn="l"/>
              </a:tabLst>
            </a:pPr>
            <a:r>
              <a:rPr lang="en-US" altLang="de-DE" dirty="0"/>
              <a:t>Goods Receipt Blocked Stock</a:t>
            </a:r>
          </a:p>
        </p:txBody>
      </p:sp>
      <p:sp>
        <p:nvSpPr>
          <p:cNvPr id="3" name="Titel 2"/>
          <p:cNvSpPr>
            <a:spLocks noGrp="1"/>
          </p:cNvSpPr>
          <p:nvPr>
            <p:ph type="title"/>
          </p:nvPr>
        </p:nvSpPr>
        <p:spPr/>
        <p:txBody>
          <a:bodyPr/>
          <a:lstStyle/>
          <a:p>
            <a:r>
              <a:rPr lang="en-US" altLang="de-DE" dirty="0"/>
              <a:t>Material Movements</a:t>
            </a:r>
            <a:endParaRPr lang="de-DE" dirty="0"/>
          </a:p>
        </p:txBody>
      </p:sp>
    </p:spTree>
    <p:extLst>
      <p:ext uri="{BB962C8B-B14F-4D97-AF65-F5344CB8AC3E}">
        <p14:creationId xmlns:p14="http://schemas.microsoft.com/office/powerpoint/2010/main" val="20690004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tabLst>
                <a:tab pos="1971675" algn="l"/>
              </a:tabLst>
            </a:pPr>
            <a:r>
              <a:rPr lang="en-US" altLang="de-DE" dirty="0"/>
              <a:t>When a Goods Movement for the receipt of goods takes place a series of events occur</a:t>
            </a:r>
          </a:p>
          <a:p>
            <a:pPr lvl="1">
              <a:tabLst>
                <a:tab pos="1971675" algn="l"/>
              </a:tabLst>
            </a:pPr>
            <a:r>
              <a:rPr lang="en-US" altLang="de-DE" dirty="0"/>
              <a:t>Material Document is Created</a:t>
            </a:r>
          </a:p>
          <a:p>
            <a:pPr lvl="1">
              <a:tabLst>
                <a:tab pos="1971675" algn="l"/>
              </a:tabLst>
            </a:pPr>
            <a:r>
              <a:rPr lang="en-US" altLang="de-DE" dirty="0"/>
              <a:t>Accounting Document is Created</a:t>
            </a:r>
          </a:p>
          <a:p>
            <a:pPr lvl="1">
              <a:tabLst>
                <a:tab pos="1971675" algn="l"/>
              </a:tabLst>
            </a:pPr>
            <a:r>
              <a:rPr lang="en-US" altLang="de-DE" dirty="0"/>
              <a:t>Stock Quantities are Updated</a:t>
            </a:r>
          </a:p>
          <a:p>
            <a:pPr lvl="1">
              <a:tabLst>
                <a:tab pos="1971675" algn="l"/>
              </a:tabLst>
            </a:pPr>
            <a:r>
              <a:rPr lang="en-US" altLang="de-DE" dirty="0"/>
              <a:t>Stock Values are Updated</a:t>
            </a:r>
          </a:p>
          <a:p>
            <a:pPr lvl="1">
              <a:tabLst>
                <a:tab pos="1971675" algn="l"/>
              </a:tabLst>
            </a:pPr>
            <a:r>
              <a:rPr lang="en-US" altLang="de-DE" dirty="0"/>
              <a:t>Purchase Order is Updated</a:t>
            </a:r>
          </a:p>
          <a:p>
            <a:pPr lvl="1">
              <a:tabLst>
                <a:tab pos="1971675" algn="l"/>
              </a:tabLst>
            </a:pPr>
            <a:r>
              <a:rPr lang="en-US" altLang="de-DE" dirty="0"/>
              <a:t>Output can be generated (GR slip / pallet label)</a:t>
            </a:r>
          </a:p>
        </p:txBody>
      </p:sp>
      <p:sp>
        <p:nvSpPr>
          <p:cNvPr id="3" name="Titel 2"/>
          <p:cNvSpPr>
            <a:spLocks noGrp="1"/>
          </p:cNvSpPr>
          <p:nvPr>
            <p:ph type="title"/>
          </p:nvPr>
        </p:nvSpPr>
        <p:spPr/>
        <p:txBody>
          <a:bodyPr/>
          <a:lstStyle/>
          <a:p>
            <a:r>
              <a:rPr lang="en-US" altLang="de-DE" dirty="0"/>
              <a:t>Effects of a Goods Receipt</a:t>
            </a:r>
            <a:endParaRPr lang="de-DE" dirty="0"/>
          </a:p>
        </p:txBody>
      </p:sp>
    </p:spTree>
    <p:extLst>
      <p:ext uri="{BB962C8B-B14F-4D97-AF65-F5344CB8AC3E}">
        <p14:creationId xmlns:p14="http://schemas.microsoft.com/office/powerpoint/2010/main" val="3217427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5"/>
          </p:nvPr>
        </p:nvSpPr>
        <p:spPr>
          <a:xfrm>
            <a:off x="2038856" y="2624438"/>
            <a:ext cx="9830344" cy="1795161"/>
          </a:xfrm>
        </p:spPr>
        <p:txBody>
          <a:bodyPr/>
          <a:lstStyle/>
          <a:p>
            <a:pPr marL="72000" indent="0">
              <a:buNone/>
            </a:pPr>
            <a:r>
              <a:rPr lang="en-US" dirty="0"/>
              <a:t>You are able to</a:t>
            </a:r>
          </a:p>
          <a:p>
            <a:r>
              <a:rPr lang="en-US" dirty="0"/>
              <a:t>name some functionalities of the </a:t>
            </a:r>
            <a:r>
              <a:rPr lang="en-US" dirty="0" smtClean="0"/>
              <a:t>MM </a:t>
            </a:r>
            <a:r>
              <a:rPr lang="en-US" dirty="0"/>
              <a:t>module.</a:t>
            </a:r>
          </a:p>
          <a:p>
            <a:r>
              <a:rPr lang="en-US" dirty="0"/>
              <a:t>define the central organizational structures of the </a:t>
            </a:r>
            <a:r>
              <a:rPr lang="en-US" dirty="0" smtClean="0"/>
              <a:t>MM </a:t>
            </a:r>
            <a:r>
              <a:rPr lang="en-US" dirty="0"/>
              <a:t>module.</a:t>
            </a:r>
          </a:p>
          <a:p>
            <a:r>
              <a:rPr lang="en-US" dirty="0"/>
              <a:t>summarize the master data which is most important for the </a:t>
            </a:r>
            <a:r>
              <a:rPr lang="en-US" dirty="0" smtClean="0"/>
              <a:t>MM </a:t>
            </a:r>
            <a:r>
              <a:rPr lang="en-US" dirty="0"/>
              <a:t>module.</a:t>
            </a:r>
          </a:p>
          <a:p>
            <a:r>
              <a:rPr lang="en-US" dirty="0"/>
              <a:t>explain a standard </a:t>
            </a:r>
            <a:r>
              <a:rPr lang="en-US" dirty="0" smtClean="0"/>
              <a:t>purchasing </a:t>
            </a:r>
            <a:r>
              <a:rPr lang="en-US" dirty="0"/>
              <a:t>process.</a:t>
            </a:r>
          </a:p>
        </p:txBody>
      </p:sp>
    </p:spTree>
    <p:extLst>
      <p:ext uri="{BB962C8B-B14F-4D97-AF65-F5344CB8AC3E}">
        <p14:creationId xmlns:p14="http://schemas.microsoft.com/office/powerpoint/2010/main" val="17600775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tabLst>
                <a:tab pos="1971675" algn="l"/>
              </a:tabLst>
            </a:pPr>
            <a:r>
              <a:rPr lang="en-US" altLang="de-DE" dirty="0"/>
              <a:t>Incoming Invoices are reference against a Purchase Order to verify their content, prices, and arithmetic</a:t>
            </a:r>
            <a:r>
              <a:rPr lang="en-US" altLang="de-DE" dirty="0" smtClean="0"/>
              <a:t>.</a:t>
            </a:r>
          </a:p>
          <a:p>
            <a:pPr>
              <a:tabLst>
                <a:tab pos="1971675" algn="l"/>
              </a:tabLst>
            </a:pPr>
            <a:endParaRPr lang="en-US" altLang="de-DE" dirty="0"/>
          </a:p>
          <a:p>
            <a:pPr>
              <a:tabLst>
                <a:tab pos="1971675" algn="l"/>
              </a:tabLst>
            </a:pPr>
            <a:r>
              <a:rPr lang="en-US" altLang="de-DE" dirty="0"/>
              <a:t>If discrepancies arise between the purchase order or goods receipt and the invoice the system with generate a warning or an error</a:t>
            </a:r>
          </a:p>
          <a:p>
            <a:pPr lvl="1">
              <a:tabLst>
                <a:tab pos="1971675" algn="l"/>
              </a:tabLst>
            </a:pPr>
            <a:r>
              <a:rPr lang="en-US" altLang="de-DE" dirty="0"/>
              <a:t>Depending on system configuration the difference could cause the system to Block the Invoice</a:t>
            </a:r>
          </a:p>
        </p:txBody>
      </p:sp>
      <p:sp>
        <p:nvSpPr>
          <p:cNvPr id="3" name="Titel 2"/>
          <p:cNvSpPr>
            <a:spLocks noGrp="1"/>
          </p:cNvSpPr>
          <p:nvPr>
            <p:ph type="title"/>
          </p:nvPr>
        </p:nvSpPr>
        <p:spPr/>
        <p:txBody>
          <a:bodyPr/>
          <a:lstStyle/>
          <a:p>
            <a:r>
              <a:rPr lang="en-US" altLang="de-DE" dirty="0"/>
              <a:t>Invoice Processing</a:t>
            </a:r>
            <a:endParaRPr lang="de-DE" dirty="0"/>
          </a:p>
        </p:txBody>
      </p:sp>
      <p:grpSp>
        <p:nvGrpSpPr>
          <p:cNvPr id="11" name="Gruppieren 10"/>
          <p:cNvGrpSpPr/>
          <p:nvPr/>
        </p:nvGrpSpPr>
        <p:grpSpPr>
          <a:xfrm>
            <a:off x="2889056" y="3203396"/>
            <a:ext cx="6415088" cy="2879725"/>
            <a:chOff x="1724025" y="3213100"/>
            <a:chExt cx="6415088" cy="2879725"/>
          </a:xfrm>
        </p:grpSpPr>
        <p:sp>
          <p:nvSpPr>
            <p:cNvPr id="4" name="AutoShape 4"/>
            <p:cNvSpPr>
              <a:spLocks noChangeArrowheads="1"/>
            </p:cNvSpPr>
            <p:nvPr/>
          </p:nvSpPr>
          <p:spPr bwMode="auto">
            <a:xfrm>
              <a:off x="3413125" y="3933825"/>
              <a:ext cx="3175000" cy="1379538"/>
            </a:xfrm>
            <a:prstGeom prst="triangle">
              <a:avLst>
                <a:gd name="adj" fmla="val 50000"/>
              </a:avLst>
            </a:prstGeom>
            <a:solidFill>
              <a:schemeClr val="accent1"/>
            </a:solidFill>
            <a:ln w="6350" algn="ctr">
              <a:solidFill>
                <a:schemeClr val="tx1"/>
              </a:solidFill>
              <a:miter lim="800000"/>
              <a:headEnd type="none" w="sm" len="sm"/>
              <a:tailEnd type="none" w="sm" len="sm"/>
            </a:ln>
          </p:spPr>
          <p:txBody>
            <a:bodyPr anchor="ctr">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endParaRPr lang="de-DE" altLang="de-DE" sz="2800"/>
            </a:p>
          </p:txBody>
        </p:sp>
        <p:pic>
          <p:nvPicPr>
            <p:cNvPr id="5" name="Picture 5" descr="j0e1yhi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8350" y="5435600"/>
              <a:ext cx="42068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6"/>
            <p:cNvSpPr>
              <a:spLocks noChangeArrowheads="1"/>
            </p:cNvSpPr>
            <p:nvPr/>
          </p:nvSpPr>
          <p:spPr bwMode="auto">
            <a:xfrm>
              <a:off x="5148263" y="3213100"/>
              <a:ext cx="1533525" cy="81438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wrap="none" lIns="92075" tIns="46038" rIns="92075" bIns="46038"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0"/>
                </a:spcBef>
                <a:buClrTx/>
                <a:buFontTx/>
                <a:buNone/>
              </a:pPr>
              <a:r>
                <a:rPr lang="en-US" altLang="de-DE" sz="1400"/>
                <a:t>Purchase order</a:t>
              </a:r>
            </a:p>
            <a:p>
              <a:pPr>
                <a:spcBef>
                  <a:spcPct val="0"/>
                </a:spcBef>
                <a:buClrTx/>
                <a:buFontTx/>
                <a:buNone/>
              </a:pPr>
              <a:r>
                <a:rPr lang="en-US" altLang="de-DE" sz="1400" b="0"/>
                <a:t>- Target quantity</a:t>
              </a:r>
            </a:p>
            <a:p>
              <a:pPr>
                <a:spcBef>
                  <a:spcPct val="0"/>
                </a:spcBef>
                <a:buClrTx/>
                <a:buFontTx/>
                <a:buNone/>
              </a:pPr>
              <a:r>
                <a:rPr lang="en-US" altLang="de-DE" sz="1400" b="0"/>
                <a:t>- Target price</a:t>
              </a:r>
            </a:p>
          </p:txBody>
        </p:sp>
        <p:sp>
          <p:nvSpPr>
            <p:cNvPr id="7" name="Oval 7"/>
            <p:cNvSpPr>
              <a:spLocks noChangeArrowheads="1"/>
            </p:cNvSpPr>
            <p:nvPr/>
          </p:nvSpPr>
          <p:spPr bwMode="auto">
            <a:xfrm>
              <a:off x="6659563" y="5229225"/>
              <a:ext cx="1479550" cy="736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wrap="none" lIns="92075" tIns="46038" rIns="92075" bIns="46038"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0"/>
                </a:spcBef>
                <a:buClrTx/>
                <a:buFontTx/>
                <a:buNone/>
              </a:pPr>
              <a:r>
                <a:rPr lang="en-US" altLang="de-DE" sz="1400"/>
                <a:t>Goods receipt</a:t>
              </a:r>
              <a:r>
                <a:rPr lang="en-US" altLang="de-DE" sz="1400" b="0"/>
                <a:t> </a:t>
              </a:r>
            </a:p>
            <a:p>
              <a:pPr>
                <a:spcBef>
                  <a:spcPct val="0"/>
                </a:spcBef>
                <a:buClrTx/>
                <a:buFontTx/>
                <a:buNone/>
              </a:pPr>
              <a:r>
                <a:rPr lang="en-US" altLang="de-DE" sz="1400" b="0"/>
                <a:t>- Actual quantity</a:t>
              </a:r>
            </a:p>
          </p:txBody>
        </p:sp>
        <p:sp>
          <p:nvSpPr>
            <p:cNvPr id="8" name="Oval 8"/>
            <p:cNvSpPr>
              <a:spLocks noChangeArrowheads="1"/>
            </p:cNvSpPr>
            <p:nvPr/>
          </p:nvSpPr>
          <p:spPr bwMode="auto">
            <a:xfrm>
              <a:off x="1724025" y="5300663"/>
              <a:ext cx="1479550" cy="6397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wrap="none" lIns="92075" tIns="46038" rIns="92075" bIns="46038"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0"/>
                </a:spcBef>
                <a:buClrTx/>
                <a:buFontTx/>
                <a:buNone/>
              </a:pPr>
              <a:r>
                <a:rPr lang="en-US" altLang="de-DE" sz="1400"/>
                <a:t>Invoice receipt</a:t>
              </a:r>
            </a:p>
            <a:p>
              <a:pPr>
                <a:spcBef>
                  <a:spcPct val="0"/>
                </a:spcBef>
                <a:buClrTx/>
                <a:buFontTx/>
                <a:buNone/>
              </a:pPr>
              <a:r>
                <a:rPr lang="en-US" altLang="de-DE" sz="1400" b="0"/>
                <a:t>- Actual price</a:t>
              </a:r>
            </a:p>
          </p:txBody>
        </p:sp>
        <p:pic>
          <p:nvPicPr>
            <p:cNvPr id="9" name="Picture 9" descr="31489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1238" y="3267075"/>
              <a:ext cx="452437"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jkksumq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8175" y="5376863"/>
              <a:ext cx="1150938"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460746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tabLst>
                <a:tab pos="1971675" algn="l"/>
              </a:tabLst>
            </a:pPr>
            <a:r>
              <a:rPr lang="en-US" altLang="de-DE" dirty="0"/>
              <a:t>When an invoice is saved it applies the liability from the Goods Receipt of our Purchase Order to a Vendor</a:t>
            </a:r>
          </a:p>
          <a:p>
            <a:pPr>
              <a:tabLst>
                <a:tab pos="1971675" algn="l"/>
              </a:tabLst>
            </a:pPr>
            <a:endParaRPr lang="en-US" altLang="de-DE" dirty="0"/>
          </a:p>
          <a:p>
            <a:pPr>
              <a:tabLst>
                <a:tab pos="1971675" algn="l"/>
              </a:tabLst>
            </a:pPr>
            <a:r>
              <a:rPr lang="en-US" altLang="de-DE" dirty="0"/>
              <a:t>Upon verification the:</a:t>
            </a:r>
          </a:p>
          <a:p>
            <a:pPr lvl="1">
              <a:tabLst>
                <a:tab pos="1971675" algn="l"/>
              </a:tabLst>
            </a:pPr>
            <a:r>
              <a:rPr lang="en-US" altLang="de-DE" dirty="0"/>
              <a:t>Purchase Order is updated</a:t>
            </a:r>
          </a:p>
          <a:p>
            <a:pPr lvl="1">
              <a:tabLst>
                <a:tab pos="1971675" algn="l"/>
              </a:tabLst>
            </a:pPr>
            <a:r>
              <a:rPr lang="en-US" altLang="de-DE" dirty="0"/>
              <a:t>Material Master is Updated (MAP)</a:t>
            </a:r>
          </a:p>
          <a:p>
            <a:pPr lvl="1">
              <a:tabLst>
                <a:tab pos="1971675" algn="l"/>
              </a:tabLst>
            </a:pPr>
            <a:r>
              <a:rPr lang="en-US" altLang="de-DE" dirty="0"/>
              <a:t>Accounting Document is created</a:t>
            </a:r>
          </a:p>
          <a:p>
            <a:pPr lvl="1">
              <a:tabLst>
                <a:tab pos="1971675" algn="l"/>
              </a:tabLst>
            </a:pPr>
            <a:endParaRPr lang="en-US" altLang="de-DE" dirty="0"/>
          </a:p>
          <a:p>
            <a:pPr>
              <a:tabLst>
                <a:tab pos="1971675" algn="l"/>
              </a:tabLst>
            </a:pPr>
            <a:r>
              <a:rPr lang="en-US" altLang="de-DE" dirty="0"/>
              <a:t>Once the Invoice has been posted the verification process is completed and the payment process is initiated within Financial Accounting</a:t>
            </a:r>
          </a:p>
        </p:txBody>
      </p:sp>
      <p:sp>
        <p:nvSpPr>
          <p:cNvPr id="3" name="Titel 2"/>
          <p:cNvSpPr>
            <a:spLocks noGrp="1"/>
          </p:cNvSpPr>
          <p:nvPr>
            <p:ph type="title"/>
          </p:nvPr>
        </p:nvSpPr>
        <p:spPr/>
        <p:txBody>
          <a:bodyPr/>
          <a:lstStyle/>
          <a:p>
            <a:r>
              <a:rPr lang="en-US" altLang="de-DE" dirty="0"/>
              <a:t>Invoice Processing</a:t>
            </a:r>
            <a:endParaRPr lang="de-DE" dirty="0"/>
          </a:p>
        </p:txBody>
      </p:sp>
    </p:spTree>
    <p:extLst>
      <p:ext uri="{BB962C8B-B14F-4D97-AF65-F5344CB8AC3E}">
        <p14:creationId xmlns:p14="http://schemas.microsoft.com/office/powerpoint/2010/main" val="17690793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tabLst>
                <a:tab pos="1971675" algn="l"/>
              </a:tabLst>
            </a:pPr>
            <a:r>
              <a:rPr lang="en-US" altLang="de-DE" dirty="0"/>
              <a:t>Can be done automatically or manually</a:t>
            </a:r>
          </a:p>
          <a:p>
            <a:pPr lvl="1">
              <a:tabLst>
                <a:tab pos="1971675" algn="l"/>
              </a:tabLst>
            </a:pPr>
            <a:r>
              <a:rPr lang="en-US" altLang="de-DE" dirty="0"/>
              <a:t>Post Outgoing Payment vs. Payment Program</a:t>
            </a:r>
          </a:p>
          <a:p>
            <a:pPr lvl="1">
              <a:tabLst>
                <a:tab pos="1971675" algn="l"/>
              </a:tabLst>
            </a:pPr>
            <a:endParaRPr lang="en-US" altLang="de-DE" dirty="0"/>
          </a:p>
          <a:p>
            <a:pPr>
              <a:tabLst>
                <a:tab pos="1971675" algn="l"/>
              </a:tabLst>
            </a:pPr>
            <a:r>
              <a:rPr lang="en-US" altLang="de-DE" dirty="0"/>
              <a:t>Elements of the Payment Transaction:</a:t>
            </a:r>
          </a:p>
          <a:p>
            <a:pPr lvl="1">
              <a:tabLst>
                <a:tab pos="1971675" algn="l"/>
              </a:tabLst>
            </a:pPr>
            <a:r>
              <a:rPr lang="en-US" altLang="de-DE" dirty="0"/>
              <a:t>Payment Method</a:t>
            </a:r>
          </a:p>
          <a:p>
            <a:pPr lvl="1">
              <a:tabLst>
                <a:tab pos="1971675" algn="l"/>
              </a:tabLst>
            </a:pPr>
            <a:r>
              <a:rPr lang="en-US" altLang="de-DE" dirty="0"/>
              <a:t>Bank from which they get paid</a:t>
            </a:r>
          </a:p>
          <a:p>
            <a:pPr lvl="1">
              <a:tabLst>
                <a:tab pos="1971675" algn="l"/>
              </a:tabLst>
            </a:pPr>
            <a:r>
              <a:rPr lang="en-US" altLang="de-DE" dirty="0"/>
              <a:t>Items to be Paid</a:t>
            </a:r>
          </a:p>
          <a:p>
            <a:pPr lvl="1">
              <a:tabLst>
                <a:tab pos="1971675" algn="l"/>
              </a:tabLst>
            </a:pPr>
            <a:r>
              <a:rPr lang="en-US" altLang="de-DE" dirty="0"/>
              <a:t>Calculate Payment Amount</a:t>
            </a:r>
          </a:p>
          <a:p>
            <a:pPr lvl="1">
              <a:tabLst>
                <a:tab pos="1971675" algn="l"/>
              </a:tabLst>
            </a:pPr>
            <a:r>
              <a:rPr lang="en-US" altLang="de-DE" dirty="0"/>
              <a:t>Print Payment Medium</a:t>
            </a:r>
          </a:p>
          <a:p>
            <a:pPr lvl="1">
              <a:tabLst>
                <a:tab pos="1971675" algn="l"/>
              </a:tabLst>
            </a:pPr>
            <a:endParaRPr lang="en-US" altLang="de-DE" dirty="0"/>
          </a:p>
          <a:p>
            <a:pPr>
              <a:tabLst>
                <a:tab pos="1971675" algn="l"/>
              </a:tabLst>
            </a:pPr>
            <a:r>
              <a:rPr lang="en-US" altLang="de-DE" dirty="0"/>
              <a:t>Process will create a financial accounting document to record the transaction</a:t>
            </a:r>
          </a:p>
        </p:txBody>
      </p:sp>
      <p:sp>
        <p:nvSpPr>
          <p:cNvPr id="3" name="Titel 2"/>
          <p:cNvSpPr>
            <a:spLocks noGrp="1"/>
          </p:cNvSpPr>
          <p:nvPr>
            <p:ph type="title"/>
          </p:nvPr>
        </p:nvSpPr>
        <p:spPr/>
        <p:txBody>
          <a:bodyPr/>
          <a:lstStyle/>
          <a:p>
            <a:r>
              <a:rPr lang="en-US" altLang="de-DE" dirty="0"/>
              <a:t>Payment to Vendor</a:t>
            </a:r>
            <a:endParaRPr lang="de-DE" dirty="0"/>
          </a:p>
        </p:txBody>
      </p:sp>
    </p:spTree>
    <p:extLst>
      <p:ext uri="{BB962C8B-B14F-4D97-AF65-F5344CB8AC3E}">
        <p14:creationId xmlns:p14="http://schemas.microsoft.com/office/powerpoint/2010/main" val="37961690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ltLang="de-DE" i="1" u="sng" dirty="0"/>
              <a:t>Goods Receipt</a:t>
            </a:r>
            <a:r>
              <a:rPr lang="en-US" altLang="de-DE" dirty="0"/>
              <a:t> / Invoice Receipt</a:t>
            </a:r>
            <a:br>
              <a:rPr lang="en-US" altLang="de-DE" dirty="0"/>
            </a:br>
            <a:r>
              <a:rPr lang="en-US" altLang="de-DE" dirty="0"/>
              <a:t>Reconciliation Account</a:t>
            </a:r>
            <a:endParaRPr lang="de-DE" dirty="0"/>
          </a:p>
        </p:txBody>
      </p:sp>
      <p:grpSp>
        <p:nvGrpSpPr>
          <p:cNvPr id="24" name="Gruppieren 23"/>
          <p:cNvGrpSpPr/>
          <p:nvPr/>
        </p:nvGrpSpPr>
        <p:grpSpPr>
          <a:xfrm>
            <a:off x="2165950" y="1790806"/>
            <a:ext cx="7861300" cy="4192588"/>
            <a:chOff x="685800" y="1905000"/>
            <a:chExt cx="7861300" cy="4192588"/>
          </a:xfrm>
        </p:grpSpPr>
        <p:sp>
          <p:nvSpPr>
            <p:cNvPr id="4" name="Rectangle 3"/>
            <p:cNvSpPr>
              <a:spLocks noChangeArrowheads="1"/>
            </p:cNvSpPr>
            <p:nvPr/>
          </p:nvSpPr>
          <p:spPr bwMode="auto">
            <a:xfrm>
              <a:off x="685800" y="1981200"/>
              <a:ext cx="2819400" cy="422275"/>
            </a:xfrm>
            <a:prstGeom prst="rect">
              <a:avLst/>
            </a:prstGeom>
            <a:solidFill>
              <a:srgbClr val="C0C0C0"/>
            </a:solidFill>
            <a:ln w="25400">
              <a:solidFill>
                <a:srgbClr val="000000"/>
              </a:solidFill>
              <a:miter lim="800000"/>
              <a:headEnd/>
              <a:tailEnd/>
            </a:ln>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a:spcBef>
                  <a:spcPct val="50000"/>
                </a:spcBef>
                <a:buClrTx/>
                <a:buFontTx/>
                <a:buNone/>
              </a:pPr>
              <a:r>
                <a:rPr lang="en-US" altLang="de-DE" sz="2000" b="0">
                  <a:solidFill>
                    <a:srgbClr val="000000"/>
                  </a:solidFill>
                </a:rPr>
                <a:t>Purchase requisition</a:t>
              </a:r>
            </a:p>
          </p:txBody>
        </p:sp>
        <p:sp>
          <p:nvSpPr>
            <p:cNvPr id="5" name="Rectangle 4"/>
            <p:cNvSpPr>
              <a:spLocks noChangeArrowheads="1"/>
            </p:cNvSpPr>
            <p:nvPr/>
          </p:nvSpPr>
          <p:spPr bwMode="auto">
            <a:xfrm>
              <a:off x="685800" y="2590800"/>
              <a:ext cx="2819400" cy="422275"/>
            </a:xfrm>
            <a:prstGeom prst="rect">
              <a:avLst/>
            </a:prstGeom>
            <a:solidFill>
              <a:srgbClr val="C0C0C0"/>
            </a:solidFill>
            <a:ln w="25400">
              <a:solidFill>
                <a:srgbClr val="000000"/>
              </a:solidFill>
              <a:miter lim="800000"/>
              <a:headEnd/>
              <a:tailEnd/>
            </a:ln>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a:spcBef>
                  <a:spcPct val="50000"/>
                </a:spcBef>
                <a:buClrTx/>
                <a:buFontTx/>
                <a:buNone/>
              </a:pPr>
              <a:r>
                <a:rPr lang="en-US" altLang="de-DE" sz="2000" b="0">
                  <a:solidFill>
                    <a:srgbClr val="000000"/>
                  </a:solidFill>
                </a:rPr>
                <a:t>Purchase order</a:t>
              </a:r>
            </a:p>
          </p:txBody>
        </p:sp>
        <p:sp>
          <p:nvSpPr>
            <p:cNvPr id="6" name="Rectangle 5"/>
            <p:cNvSpPr>
              <a:spLocks noChangeArrowheads="1"/>
            </p:cNvSpPr>
            <p:nvPr/>
          </p:nvSpPr>
          <p:spPr bwMode="auto">
            <a:xfrm>
              <a:off x="4953000" y="2819400"/>
              <a:ext cx="3594100" cy="1336675"/>
            </a:xfrm>
            <a:prstGeom prst="rect">
              <a:avLst/>
            </a:prstGeom>
            <a:solidFill>
              <a:srgbClr val="004880"/>
            </a:solidFill>
            <a:ln w="25400">
              <a:solidFill>
                <a:srgbClr val="000000"/>
              </a:solidFill>
              <a:miter lim="800000"/>
              <a:headEnd/>
              <a:tailEnd/>
            </a:ln>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a:spcBef>
                  <a:spcPct val="0"/>
                </a:spcBef>
                <a:buClrTx/>
                <a:buFontTx/>
                <a:buNone/>
              </a:pPr>
              <a:r>
                <a:rPr lang="en-US" altLang="de-DE" sz="2000" b="0">
                  <a:solidFill>
                    <a:schemeClr val="bg1"/>
                  </a:solidFill>
                </a:rPr>
                <a:t>Materials Management (MM) and Financial Accounting (FI)</a:t>
              </a:r>
            </a:p>
            <a:p>
              <a:pPr algn="ctr">
                <a:spcBef>
                  <a:spcPct val="0"/>
                </a:spcBef>
                <a:buClrTx/>
                <a:buFontTx/>
                <a:buNone/>
              </a:pPr>
              <a:r>
                <a:rPr lang="en-US" altLang="de-DE" sz="2000" b="0">
                  <a:solidFill>
                    <a:schemeClr val="bg1"/>
                  </a:solidFill>
                </a:rPr>
                <a:t>via automatic account assignment</a:t>
              </a:r>
            </a:p>
          </p:txBody>
        </p:sp>
        <p:sp>
          <p:nvSpPr>
            <p:cNvPr id="7" name="Rectangle 6"/>
            <p:cNvSpPr>
              <a:spLocks noChangeArrowheads="1"/>
            </p:cNvSpPr>
            <p:nvPr/>
          </p:nvSpPr>
          <p:spPr bwMode="auto">
            <a:xfrm>
              <a:off x="838200" y="3429000"/>
              <a:ext cx="2374900" cy="422275"/>
            </a:xfrm>
            <a:prstGeom prst="rect">
              <a:avLst/>
            </a:prstGeom>
            <a:solidFill>
              <a:srgbClr val="C0C0C0"/>
            </a:solidFill>
            <a:ln w="25400">
              <a:solidFill>
                <a:srgbClr val="000000"/>
              </a:solidFill>
              <a:miter lim="800000"/>
              <a:headEnd/>
              <a:tailEnd/>
            </a:ln>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a:spcBef>
                  <a:spcPct val="50000"/>
                </a:spcBef>
                <a:buClrTx/>
                <a:buFontTx/>
                <a:buNone/>
              </a:pPr>
              <a:r>
                <a:rPr lang="en-US" altLang="de-DE" sz="2000" b="0">
                  <a:solidFill>
                    <a:srgbClr val="000000"/>
                  </a:solidFill>
                </a:rPr>
                <a:t>Goods receipt </a:t>
              </a:r>
            </a:p>
          </p:txBody>
        </p:sp>
        <p:sp>
          <p:nvSpPr>
            <p:cNvPr id="8" name="Rectangle 7"/>
            <p:cNvSpPr>
              <a:spLocks noChangeArrowheads="1"/>
            </p:cNvSpPr>
            <p:nvPr/>
          </p:nvSpPr>
          <p:spPr bwMode="auto">
            <a:xfrm>
              <a:off x="5105400" y="1905000"/>
              <a:ext cx="3048000" cy="660400"/>
            </a:xfrm>
            <a:prstGeom prst="rect">
              <a:avLst/>
            </a:prstGeom>
            <a:solidFill>
              <a:srgbClr val="004880"/>
            </a:solidFill>
            <a:ln w="25400">
              <a:solidFill>
                <a:srgbClr val="000000"/>
              </a:solidFill>
              <a:miter lim="800000"/>
              <a:headEnd/>
              <a:tailEnd/>
            </a:ln>
          </p:spPr>
          <p:txBody>
            <a:bodyPr wrap="none" lIns="92075" tIns="46038" rIns="92075" bIns="46038"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a:spcBef>
                  <a:spcPct val="0"/>
                </a:spcBef>
                <a:buClrTx/>
                <a:buFontTx/>
                <a:buNone/>
              </a:pPr>
              <a:r>
                <a:rPr lang="en-US" altLang="de-DE" sz="2000" b="0">
                  <a:solidFill>
                    <a:schemeClr val="bg1"/>
                  </a:solidFill>
                </a:rPr>
                <a:t>No impact on</a:t>
              </a:r>
            </a:p>
            <a:p>
              <a:pPr algn="ctr">
                <a:spcBef>
                  <a:spcPct val="0"/>
                </a:spcBef>
                <a:buClrTx/>
                <a:buFontTx/>
                <a:buNone/>
              </a:pPr>
              <a:r>
                <a:rPr lang="en-US" altLang="de-DE" sz="2000" b="0">
                  <a:solidFill>
                    <a:schemeClr val="bg1"/>
                  </a:solidFill>
                </a:rPr>
                <a:t>Financial Accounting (FI)</a:t>
              </a:r>
            </a:p>
          </p:txBody>
        </p:sp>
        <p:sp>
          <p:nvSpPr>
            <p:cNvPr id="9" name="Line 8"/>
            <p:cNvSpPr>
              <a:spLocks noChangeShapeType="1"/>
            </p:cNvSpPr>
            <p:nvPr/>
          </p:nvSpPr>
          <p:spPr bwMode="auto">
            <a:xfrm flipV="1">
              <a:off x="3505200" y="2438400"/>
              <a:ext cx="1600200" cy="304800"/>
            </a:xfrm>
            <a:prstGeom prst="line">
              <a:avLst/>
            </a:prstGeom>
            <a:noFill/>
            <a:ln w="50800">
              <a:solidFill>
                <a:srgbClr val="000000"/>
              </a:solidFill>
              <a:prstDash val="sysDot"/>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0" name="Line 9"/>
            <p:cNvSpPr>
              <a:spLocks noChangeShapeType="1"/>
            </p:cNvSpPr>
            <p:nvPr/>
          </p:nvSpPr>
          <p:spPr bwMode="auto">
            <a:xfrm flipV="1">
              <a:off x="3505200" y="2057400"/>
              <a:ext cx="1600200" cy="152400"/>
            </a:xfrm>
            <a:prstGeom prst="line">
              <a:avLst/>
            </a:prstGeom>
            <a:noFill/>
            <a:ln w="50800">
              <a:solidFill>
                <a:srgbClr val="000000"/>
              </a:solidFill>
              <a:prstDash val="sysDot"/>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1" name="Line 10"/>
            <p:cNvSpPr>
              <a:spLocks noChangeShapeType="1"/>
            </p:cNvSpPr>
            <p:nvPr/>
          </p:nvSpPr>
          <p:spPr bwMode="auto">
            <a:xfrm>
              <a:off x="3200400" y="3657600"/>
              <a:ext cx="1751013" cy="0"/>
            </a:xfrm>
            <a:prstGeom prst="line">
              <a:avLst/>
            </a:prstGeom>
            <a:noFill/>
            <a:ln w="50800">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de-DE"/>
            </a:p>
          </p:txBody>
        </p:sp>
        <p:grpSp>
          <p:nvGrpSpPr>
            <p:cNvPr id="12" name="Group 11"/>
            <p:cNvGrpSpPr>
              <a:grpSpLocks/>
            </p:cNvGrpSpPr>
            <p:nvPr/>
          </p:nvGrpSpPr>
          <p:grpSpPr bwMode="auto">
            <a:xfrm>
              <a:off x="1371600" y="4343400"/>
              <a:ext cx="2514600" cy="1677988"/>
              <a:chOff x="960" y="2496"/>
              <a:chExt cx="1584" cy="1057"/>
            </a:xfrm>
          </p:grpSpPr>
          <p:sp>
            <p:nvSpPr>
              <p:cNvPr id="13" name="Line 12"/>
              <p:cNvSpPr>
                <a:spLocks noChangeShapeType="1"/>
              </p:cNvSpPr>
              <p:nvPr/>
            </p:nvSpPr>
            <p:spPr bwMode="auto">
              <a:xfrm>
                <a:off x="1489" y="3025"/>
                <a:ext cx="911" cy="1"/>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4" name="Rectangle 13"/>
              <p:cNvSpPr>
                <a:spLocks noChangeArrowheads="1"/>
              </p:cNvSpPr>
              <p:nvPr/>
            </p:nvSpPr>
            <p:spPr bwMode="auto">
              <a:xfrm>
                <a:off x="1556" y="2784"/>
                <a:ext cx="7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en-US" altLang="de-DE" sz="2000" b="0">
                    <a:solidFill>
                      <a:srgbClr val="000000"/>
                    </a:solidFill>
                  </a:rPr>
                  <a:t> Dr    Cr</a:t>
                </a:r>
              </a:p>
            </p:txBody>
          </p:sp>
          <p:sp>
            <p:nvSpPr>
              <p:cNvPr id="15" name="Rectangle 14"/>
              <p:cNvSpPr>
                <a:spLocks noChangeArrowheads="1"/>
              </p:cNvSpPr>
              <p:nvPr/>
            </p:nvSpPr>
            <p:spPr bwMode="auto">
              <a:xfrm>
                <a:off x="1428" y="2496"/>
                <a:ext cx="11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en-US" altLang="de-DE" sz="2400">
                    <a:solidFill>
                      <a:srgbClr val="000000"/>
                    </a:solidFill>
                    <a:latin typeface="Times New Roman" panose="02020603050405020304" pitchFamily="18" charset="0"/>
                  </a:rPr>
                  <a:t>   </a:t>
                </a:r>
                <a:r>
                  <a:rPr lang="en-US" altLang="de-DE" sz="2000" b="0">
                    <a:solidFill>
                      <a:srgbClr val="000000"/>
                    </a:solidFill>
                  </a:rPr>
                  <a:t>Inventory </a:t>
                </a:r>
              </a:p>
            </p:txBody>
          </p:sp>
          <p:sp>
            <p:nvSpPr>
              <p:cNvPr id="16" name="Rectangle 15"/>
              <p:cNvSpPr>
                <a:spLocks noChangeArrowheads="1"/>
              </p:cNvSpPr>
              <p:nvPr/>
            </p:nvSpPr>
            <p:spPr bwMode="auto">
              <a:xfrm>
                <a:off x="960" y="3072"/>
                <a:ext cx="9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r">
                  <a:spcBef>
                    <a:spcPct val="50000"/>
                  </a:spcBef>
                  <a:buClrTx/>
                  <a:buFontTx/>
                  <a:buNone/>
                </a:pPr>
                <a:r>
                  <a:rPr lang="en-US" altLang="de-DE" sz="2000" b="0">
                    <a:solidFill>
                      <a:srgbClr val="000000"/>
                    </a:solidFill>
                  </a:rPr>
                  <a:t>$100   </a:t>
                </a:r>
              </a:p>
            </p:txBody>
          </p:sp>
          <p:sp>
            <p:nvSpPr>
              <p:cNvPr id="17" name="Line 16"/>
              <p:cNvSpPr>
                <a:spLocks noChangeShapeType="1"/>
              </p:cNvSpPr>
              <p:nvPr/>
            </p:nvSpPr>
            <p:spPr bwMode="auto">
              <a:xfrm>
                <a:off x="1920" y="3026"/>
                <a:ext cx="0" cy="527"/>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grpSp>
        <p:grpSp>
          <p:nvGrpSpPr>
            <p:cNvPr id="18" name="Group 17"/>
            <p:cNvGrpSpPr>
              <a:grpSpLocks/>
            </p:cNvGrpSpPr>
            <p:nvPr/>
          </p:nvGrpSpPr>
          <p:grpSpPr bwMode="auto">
            <a:xfrm>
              <a:off x="4572000" y="4343400"/>
              <a:ext cx="2057400" cy="1754188"/>
              <a:chOff x="2784" y="2496"/>
              <a:chExt cx="1296" cy="1105"/>
            </a:xfrm>
          </p:grpSpPr>
          <p:sp>
            <p:nvSpPr>
              <p:cNvPr id="19" name="Line 18"/>
              <p:cNvSpPr>
                <a:spLocks noChangeShapeType="1"/>
              </p:cNvSpPr>
              <p:nvPr/>
            </p:nvSpPr>
            <p:spPr bwMode="auto">
              <a:xfrm>
                <a:off x="3025" y="3049"/>
                <a:ext cx="911" cy="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0" name="Rectangle 19"/>
              <p:cNvSpPr>
                <a:spLocks noChangeArrowheads="1"/>
              </p:cNvSpPr>
              <p:nvPr/>
            </p:nvSpPr>
            <p:spPr bwMode="auto">
              <a:xfrm>
                <a:off x="3092" y="2797"/>
                <a:ext cx="7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en-US" altLang="de-DE" sz="2000" b="0">
                    <a:solidFill>
                      <a:srgbClr val="000000"/>
                    </a:solidFill>
                  </a:rPr>
                  <a:t> Dr    Cr</a:t>
                </a:r>
              </a:p>
            </p:txBody>
          </p:sp>
          <p:sp>
            <p:nvSpPr>
              <p:cNvPr id="21" name="Rectangle 20"/>
              <p:cNvSpPr>
                <a:spLocks noChangeArrowheads="1"/>
              </p:cNvSpPr>
              <p:nvPr/>
            </p:nvSpPr>
            <p:spPr bwMode="auto">
              <a:xfrm>
                <a:off x="2964" y="2496"/>
                <a:ext cx="1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en-US" altLang="de-DE" sz="2000" b="0">
                    <a:solidFill>
                      <a:srgbClr val="000000"/>
                    </a:solidFill>
                  </a:rPr>
                  <a:t>   GR / IR </a:t>
                </a:r>
              </a:p>
            </p:txBody>
          </p:sp>
          <p:sp>
            <p:nvSpPr>
              <p:cNvPr id="22" name="Line 21"/>
              <p:cNvSpPr>
                <a:spLocks noChangeShapeType="1"/>
              </p:cNvSpPr>
              <p:nvPr/>
            </p:nvSpPr>
            <p:spPr bwMode="auto">
              <a:xfrm>
                <a:off x="3456" y="3050"/>
                <a:ext cx="0" cy="551"/>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3" name="Rectangle 22"/>
              <p:cNvSpPr>
                <a:spLocks noChangeArrowheads="1"/>
              </p:cNvSpPr>
              <p:nvPr/>
            </p:nvSpPr>
            <p:spPr bwMode="auto">
              <a:xfrm>
                <a:off x="2784" y="3072"/>
                <a:ext cx="12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lvl="2" algn="r">
                  <a:spcBef>
                    <a:spcPct val="50000"/>
                  </a:spcBef>
                  <a:buClrTx/>
                  <a:buFontTx/>
                  <a:buNone/>
                </a:pPr>
                <a:r>
                  <a:rPr lang="en-US" altLang="de-DE" sz="2000" b="0">
                    <a:solidFill>
                      <a:srgbClr val="000000"/>
                    </a:solidFill>
                  </a:rPr>
                  <a:t>$100 </a:t>
                </a:r>
              </a:p>
            </p:txBody>
          </p:sp>
        </p:grpSp>
      </p:grpSp>
    </p:spTree>
    <p:extLst>
      <p:ext uri="{BB962C8B-B14F-4D97-AF65-F5344CB8AC3E}">
        <p14:creationId xmlns:p14="http://schemas.microsoft.com/office/powerpoint/2010/main" val="42743273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ltLang="de-DE" dirty="0"/>
              <a:t>Goods Receipt / </a:t>
            </a:r>
            <a:r>
              <a:rPr lang="en-US" altLang="de-DE" i="1" u="sng" dirty="0"/>
              <a:t>Invoice Receipt</a:t>
            </a:r>
            <a:r>
              <a:rPr lang="en-US" altLang="de-DE" dirty="0"/>
              <a:t/>
            </a:r>
            <a:br>
              <a:rPr lang="en-US" altLang="de-DE" dirty="0"/>
            </a:br>
            <a:r>
              <a:rPr lang="en-US" altLang="de-DE" dirty="0"/>
              <a:t>Reconciliation Account</a:t>
            </a:r>
            <a:endParaRPr lang="de-DE" dirty="0"/>
          </a:p>
        </p:txBody>
      </p:sp>
      <p:grpSp>
        <p:nvGrpSpPr>
          <p:cNvPr id="19" name="Gruppieren 18"/>
          <p:cNvGrpSpPr/>
          <p:nvPr/>
        </p:nvGrpSpPr>
        <p:grpSpPr>
          <a:xfrm>
            <a:off x="2127850" y="2150375"/>
            <a:ext cx="7937500" cy="3473450"/>
            <a:chOff x="609600" y="2286000"/>
            <a:chExt cx="7937500" cy="3473450"/>
          </a:xfrm>
        </p:grpSpPr>
        <p:sp>
          <p:nvSpPr>
            <p:cNvPr id="4" name="Rectangle 3"/>
            <p:cNvSpPr>
              <a:spLocks noChangeArrowheads="1"/>
            </p:cNvSpPr>
            <p:nvPr/>
          </p:nvSpPr>
          <p:spPr bwMode="auto">
            <a:xfrm>
              <a:off x="4953000" y="2286000"/>
              <a:ext cx="3594100" cy="1031875"/>
            </a:xfrm>
            <a:prstGeom prst="rect">
              <a:avLst/>
            </a:prstGeom>
            <a:solidFill>
              <a:srgbClr val="004880"/>
            </a:solidFill>
            <a:ln w="25400">
              <a:solidFill>
                <a:srgbClr val="000000"/>
              </a:solidFill>
              <a:miter lim="800000"/>
              <a:headEnd/>
              <a:tailEnd/>
            </a:ln>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a:spcBef>
                  <a:spcPct val="0"/>
                </a:spcBef>
                <a:buClrTx/>
                <a:buFontTx/>
                <a:buNone/>
              </a:pPr>
              <a:r>
                <a:rPr lang="en-US" altLang="de-DE" sz="2000" b="0">
                  <a:solidFill>
                    <a:schemeClr val="bg1"/>
                  </a:solidFill>
                </a:rPr>
                <a:t>Amount owed is</a:t>
              </a:r>
            </a:p>
            <a:p>
              <a:pPr algn="ctr">
                <a:spcBef>
                  <a:spcPct val="0"/>
                </a:spcBef>
                <a:buClrTx/>
                <a:buFontTx/>
                <a:buNone/>
              </a:pPr>
              <a:r>
                <a:rPr lang="en-US" altLang="de-DE" sz="2000" b="0">
                  <a:solidFill>
                    <a:schemeClr val="bg1"/>
                  </a:solidFill>
                </a:rPr>
                <a:t>assigned and transferred to</a:t>
              </a:r>
            </a:p>
            <a:p>
              <a:pPr algn="ctr">
                <a:spcBef>
                  <a:spcPct val="0"/>
                </a:spcBef>
                <a:buClrTx/>
                <a:buFontTx/>
                <a:buNone/>
              </a:pPr>
              <a:r>
                <a:rPr lang="en-US" altLang="de-DE" sz="2000" b="0">
                  <a:solidFill>
                    <a:schemeClr val="bg1"/>
                  </a:solidFill>
                </a:rPr>
                <a:t>vendor account payable</a:t>
              </a:r>
            </a:p>
          </p:txBody>
        </p:sp>
        <p:sp>
          <p:nvSpPr>
            <p:cNvPr id="5" name="Rectangle 4"/>
            <p:cNvSpPr>
              <a:spLocks noChangeArrowheads="1"/>
            </p:cNvSpPr>
            <p:nvPr/>
          </p:nvSpPr>
          <p:spPr bwMode="auto">
            <a:xfrm>
              <a:off x="609600" y="2590800"/>
              <a:ext cx="2374900" cy="422275"/>
            </a:xfrm>
            <a:prstGeom prst="rect">
              <a:avLst/>
            </a:prstGeom>
            <a:solidFill>
              <a:srgbClr val="C0C0C0"/>
            </a:solidFill>
            <a:ln w="25400">
              <a:solidFill>
                <a:srgbClr val="000000"/>
              </a:solidFill>
              <a:miter lim="800000"/>
              <a:headEnd/>
              <a:tailEnd/>
            </a:ln>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a:spcBef>
                  <a:spcPct val="50000"/>
                </a:spcBef>
                <a:buClrTx/>
                <a:buFontTx/>
                <a:buNone/>
              </a:pPr>
              <a:r>
                <a:rPr lang="en-US" altLang="de-DE" sz="2000" b="0">
                  <a:solidFill>
                    <a:srgbClr val="000000"/>
                  </a:solidFill>
                </a:rPr>
                <a:t>Invoice receipt </a:t>
              </a:r>
            </a:p>
          </p:txBody>
        </p:sp>
        <p:sp>
          <p:nvSpPr>
            <p:cNvPr id="6" name="Line 5"/>
            <p:cNvSpPr>
              <a:spLocks noChangeShapeType="1"/>
            </p:cNvSpPr>
            <p:nvPr/>
          </p:nvSpPr>
          <p:spPr bwMode="auto">
            <a:xfrm>
              <a:off x="3048000" y="2819400"/>
              <a:ext cx="1828800" cy="0"/>
            </a:xfrm>
            <a:prstGeom prst="line">
              <a:avLst/>
            </a:prstGeom>
            <a:noFill/>
            <a:ln w="50800">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de-DE"/>
            </a:p>
          </p:txBody>
        </p:sp>
        <p:grpSp>
          <p:nvGrpSpPr>
            <p:cNvPr id="7" name="Group 6"/>
            <p:cNvGrpSpPr>
              <a:grpSpLocks/>
            </p:cNvGrpSpPr>
            <p:nvPr/>
          </p:nvGrpSpPr>
          <p:grpSpPr bwMode="auto">
            <a:xfrm>
              <a:off x="4746625" y="4005263"/>
              <a:ext cx="2057400" cy="1754187"/>
              <a:chOff x="2784" y="2496"/>
              <a:chExt cx="1296" cy="1105"/>
            </a:xfrm>
          </p:grpSpPr>
          <p:sp>
            <p:nvSpPr>
              <p:cNvPr id="8" name="Line 7"/>
              <p:cNvSpPr>
                <a:spLocks noChangeShapeType="1"/>
              </p:cNvSpPr>
              <p:nvPr/>
            </p:nvSpPr>
            <p:spPr bwMode="auto">
              <a:xfrm>
                <a:off x="3025" y="3049"/>
                <a:ext cx="911" cy="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9" name="Rectangle 8"/>
              <p:cNvSpPr>
                <a:spLocks noChangeArrowheads="1"/>
              </p:cNvSpPr>
              <p:nvPr/>
            </p:nvSpPr>
            <p:spPr bwMode="auto">
              <a:xfrm>
                <a:off x="3092" y="2797"/>
                <a:ext cx="7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en-US" altLang="de-DE" sz="2000" b="0">
                    <a:solidFill>
                      <a:srgbClr val="000000"/>
                    </a:solidFill>
                  </a:rPr>
                  <a:t> Dr    Cr</a:t>
                </a:r>
              </a:p>
            </p:txBody>
          </p:sp>
          <p:sp>
            <p:nvSpPr>
              <p:cNvPr id="10" name="Rectangle 9"/>
              <p:cNvSpPr>
                <a:spLocks noChangeArrowheads="1"/>
              </p:cNvSpPr>
              <p:nvPr/>
            </p:nvSpPr>
            <p:spPr bwMode="auto">
              <a:xfrm>
                <a:off x="2964" y="2496"/>
                <a:ext cx="1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en-US" altLang="de-DE" sz="2000" b="0">
                    <a:solidFill>
                      <a:srgbClr val="000000"/>
                    </a:solidFill>
                  </a:rPr>
                  <a:t>Vendor A/P </a:t>
                </a:r>
              </a:p>
            </p:txBody>
          </p:sp>
          <p:sp>
            <p:nvSpPr>
              <p:cNvPr id="11" name="Line 10"/>
              <p:cNvSpPr>
                <a:spLocks noChangeShapeType="1"/>
              </p:cNvSpPr>
              <p:nvPr/>
            </p:nvSpPr>
            <p:spPr bwMode="auto">
              <a:xfrm>
                <a:off x="3456" y="3050"/>
                <a:ext cx="0" cy="551"/>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2" name="Rectangle 11"/>
              <p:cNvSpPr>
                <a:spLocks noChangeArrowheads="1"/>
              </p:cNvSpPr>
              <p:nvPr/>
            </p:nvSpPr>
            <p:spPr bwMode="auto">
              <a:xfrm>
                <a:off x="2784" y="3072"/>
                <a:ext cx="12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lvl="2" algn="r">
                  <a:spcBef>
                    <a:spcPct val="50000"/>
                  </a:spcBef>
                  <a:buClrTx/>
                  <a:buFontTx/>
                  <a:buNone/>
                </a:pPr>
                <a:r>
                  <a:rPr lang="en-US" altLang="de-DE" sz="2000" b="0">
                    <a:solidFill>
                      <a:srgbClr val="000000"/>
                    </a:solidFill>
                  </a:rPr>
                  <a:t>$100 </a:t>
                </a:r>
              </a:p>
            </p:txBody>
          </p:sp>
        </p:grpSp>
        <p:grpSp>
          <p:nvGrpSpPr>
            <p:cNvPr id="13" name="Group 12"/>
            <p:cNvGrpSpPr>
              <a:grpSpLocks/>
            </p:cNvGrpSpPr>
            <p:nvPr/>
          </p:nvGrpSpPr>
          <p:grpSpPr bwMode="auto">
            <a:xfrm>
              <a:off x="1470025" y="4005263"/>
              <a:ext cx="2514600" cy="1677987"/>
              <a:chOff x="960" y="2496"/>
              <a:chExt cx="1584" cy="1057"/>
            </a:xfrm>
          </p:grpSpPr>
          <p:sp>
            <p:nvSpPr>
              <p:cNvPr id="14" name="Line 13"/>
              <p:cNvSpPr>
                <a:spLocks noChangeShapeType="1"/>
              </p:cNvSpPr>
              <p:nvPr/>
            </p:nvSpPr>
            <p:spPr bwMode="auto">
              <a:xfrm>
                <a:off x="1489" y="3025"/>
                <a:ext cx="911" cy="1"/>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5" name="Rectangle 14"/>
              <p:cNvSpPr>
                <a:spLocks noChangeArrowheads="1"/>
              </p:cNvSpPr>
              <p:nvPr/>
            </p:nvSpPr>
            <p:spPr bwMode="auto">
              <a:xfrm>
                <a:off x="1556" y="2784"/>
                <a:ext cx="7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en-US" altLang="de-DE" sz="2000" b="0">
                    <a:solidFill>
                      <a:srgbClr val="000000"/>
                    </a:solidFill>
                  </a:rPr>
                  <a:t> Dr    Cr</a:t>
                </a:r>
              </a:p>
            </p:txBody>
          </p:sp>
          <p:sp>
            <p:nvSpPr>
              <p:cNvPr id="16" name="Rectangle 15"/>
              <p:cNvSpPr>
                <a:spLocks noChangeArrowheads="1"/>
              </p:cNvSpPr>
              <p:nvPr/>
            </p:nvSpPr>
            <p:spPr bwMode="auto">
              <a:xfrm>
                <a:off x="1428" y="2496"/>
                <a:ext cx="11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en-US" altLang="de-DE" sz="2400">
                    <a:solidFill>
                      <a:srgbClr val="000000"/>
                    </a:solidFill>
                    <a:latin typeface="Times New Roman" panose="02020603050405020304" pitchFamily="18" charset="0"/>
                  </a:rPr>
                  <a:t>   </a:t>
                </a:r>
                <a:r>
                  <a:rPr lang="en-US" altLang="de-DE" sz="2000" b="0">
                    <a:solidFill>
                      <a:srgbClr val="000000"/>
                    </a:solidFill>
                  </a:rPr>
                  <a:t>GR / IR</a:t>
                </a:r>
              </a:p>
            </p:txBody>
          </p:sp>
          <p:sp>
            <p:nvSpPr>
              <p:cNvPr id="17" name="Rectangle 16"/>
              <p:cNvSpPr>
                <a:spLocks noChangeArrowheads="1"/>
              </p:cNvSpPr>
              <p:nvPr/>
            </p:nvSpPr>
            <p:spPr bwMode="auto">
              <a:xfrm>
                <a:off x="960" y="3072"/>
                <a:ext cx="9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r">
                  <a:spcBef>
                    <a:spcPct val="50000"/>
                  </a:spcBef>
                  <a:buClrTx/>
                  <a:buFontTx/>
                  <a:buNone/>
                </a:pPr>
                <a:r>
                  <a:rPr lang="en-US" altLang="de-DE" sz="2000" b="0">
                    <a:solidFill>
                      <a:srgbClr val="000000"/>
                    </a:solidFill>
                  </a:rPr>
                  <a:t>$100   </a:t>
                </a:r>
              </a:p>
            </p:txBody>
          </p:sp>
          <p:sp>
            <p:nvSpPr>
              <p:cNvPr id="18" name="Line 17"/>
              <p:cNvSpPr>
                <a:spLocks noChangeShapeType="1"/>
              </p:cNvSpPr>
              <p:nvPr/>
            </p:nvSpPr>
            <p:spPr bwMode="auto">
              <a:xfrm>
                <a:off x="1920" y="3026"/>
                <a:ext cx="0" cy="527"/>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grpSp>
      </p:grpSp>
    </p:spTree>
    <p:extLst>
      <p:ext uri="{BB962C8B-B14F-4D97-AF65-F5344CB8AC3E}">
        <p14:creationId xmlns:p14="http://schemas.microsoft.com/office/powerpoint/2010/main" val="37081608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ltLang="de-DE" dirty="0"/>
              <a:t>Vendor Payment</a:t>
            </a:r>
            <a:endParaRPr lang="de-DE" dirty="0"/>
          </a:p>
        </p:txBody>
      </p:sp>
      <p:grpSp>
        <p:nvGrpSpPr>
          <p:cNvPr id="17" name="Gruppieren 16"/>
          <p:cNvGrpSpPr/>
          <p:nvPr/>
        </p:nvGrpSpPr>
        <p:grpSpPr>
          <a:xfrm>
            <a:off x="2283425" y="2096400"/>
            <a:ext cx="7626350" cy="3581400"/>
            <a:chOff x="900113" y="2181225"/>
            <a:chExt cx="7626350" cy="3581400"/>
          </a:xfrm>
        </p:grpSpPr>
        <p:sp>
          <p:nvSpPr>
            <p:cNvPr id="4" name="Rectangle 4"/>
            <p:cNvSpPr>
              <a:spLocks noChangeArrowheads="1"/>
            </p:cNvSpPr>
            <p:nvPr/>
          </p:nvSpPr>
          <p:spPr bwMode="auto">
            <a:xfrm>
              <a:off x="4932363" y="2181225"/>
              <a:ext cx="3594100" cy="1031875"/>
            </a:xfrm>
            <a:prstGeom prst="rect">
              <a:avLst/>
            </a:prstGeom>
            <a:solidFill>
              <a:srgbClr val="004880"/>
            </a:solidFill>
            <a:ln w="25400">
              <a:solidFill>
                <a:srgbClr val="000000"/>
              </a:solidFill>
              <a:miter lim="800000"/>
              <a:headEnd/>
              <a:tailEnd/>
            </a:ln>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a:spcBef>
                  <a:spcPct val="0"/>
                </a:spcBef>
                <a:buClrTx/>
                <a:buFontTx/>
                <a:buNone/>
              </a:pPr>
              <a:r>
                <a:rPr lang="en-US" altLang="de-DE" sz="2000" b="0">
                  <a:solidFill>
                    <a:schemeClr val="bg1"/>
                  </a:solidFill>
                </a:rPr>
                <a:t>Amount owed is paid to</a:t>
              </a:r>
            </a:p>
            <a:p>
              <a:pPr algn="ctr">
                <a:spcBef>
                  <a:spcPct val="0"/>
                </a:spcBef>
                <a:buClrTx/>
                <a:buFontTx/>
                <a:buNone/>
              </a:pPr>
              <a:r>
                <a:rPr lang="en-US" altLang="de-DE" sz="2000" b="0">
                  <a:solidFill>
                    <a:schemeClr val="bg1"/>
                  </a:solidFill>
                </a:rPr>
                <a:t>vendor and account payable is reduced</a:t>
              </a:r>
            </a:p>
          </p:txBody>
        </p:sp>
        <p:sp>
          <p:nvSpPr>
            <p:cNvPr id="5" name="Rectangle 5"/>
            <p:cNvSpPr>
              <a:spLocks noChangeArrowheads="1"/>
            </p:cNvSpPr>
            <p:nvPr/>
          </p:nvSpPr>
          <p:spPr bwMode="auto">
            <a:xfrm>
              <a:off x="900113" y="2501900"/>
              <a:ext cx="2374900" cy="422275"/>
            </a:xfrm>
            <a:prstGeom prst="rect">
              <a:avLst/>
            </a:prstGeom>
            <a:solidFill>
              <a:srgbClr val="C0C0C0"/>
            </a:solidFill>
            <a:ln w="25400">
              <a:solidFill>
                <a:srgbClr val="000000"/>
              </a:solidFill>
              <a:miter lim="800000"/>
              <a:headEnd/>
              <a:tailEnd/>
            </a:ln>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a:spcBef>
                  <a:spcPct val="50000"/>
                </a:spcBef>
                <a:buClrTx/>
                <a:buFontTx/>
                <a:buNone/>
              </a:pPr>
              <a:r>
                <a:rPr lang="en-US" altLang="de-DE" sz="2000" b="0">
                  <a:solidFill>
                    <a:srgbClr val="000000"/>
                  </a:solidFill>
                </a:rPr>
                <a:t>Bank</a:t>
              </a:r>
            </a:p>
          </p:txBody>
        </p:sp>
        <p:sp>
          <p:nvSpPr>
            <p:cNvPr id="6" name="Line 6"/>
            <p:cNvSpPr>
              <a:spLocks noChangeShapeType="1"/>
            </p:cNvSpPr>
            <p:nvPr/>
          </p:nvSpPr>
          <p:spPr bwMode="auto">
            <a:xfrm>
              <a:off x="3419475" y="2708275"/>
              <a:ext cx="1296988" cy="0"/>
            </a:xfrm>
            <a:prstGeom prst="line">
              <a:avLst/>
            </a:prstGeom>
            <a:noFill/>
            <a:ln w="50800">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de-DE"/>
            </a:p>
          </p:txBody>
        </p:sp>
        <p:sp>
          <p:nvSpPr>
            <p:cNvPr id="7" name="Line 7"/>
            <p:cNvSpPr>
              <a:spLocks noChangeShapeType="1"/>
            </p:cNvSpPr>
            <p:nvPr/>
          </p:nvSpPr>
          <p:spPr bwMode="auto">
            <a:xfrm>
              <a:off x="5245100" y="4886325"/>
              <a:ext cx="1446213" cy="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8" name="Rectangle 8"/>
            <p:cNvSpPr>
              <a:spLocks noChangeArrowheads="1"/>
            </p:cNvSpPr>
            <p:nvPr/>
          </p:nvSpPr>
          <p:spPr bwMode="auto">
            <a:xfrm>
              <a:off x="5321300" y="4352925"/>
              <a:ext cx="1266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en-US" altLang="de-DE" sz="2000" b="0">
                  <a:solidFill>
                    <a:srgbClr val="000000"/>
                  </a:solidFill>
                </a:rPr>
                <a:t> Dr    Cr</a:t>
              </a:r>
            </a:p>
          </p:txBody>
        </p:sp>
        <p:sp>
          <p:nvSpPr>
            <p:cNvPr id="9" name="Rectangle 9"/>
            <p:cNvSpPr>
              <a:spLocks noChangeArrowheads="1"/>
            </p:cNvSpPr>
            <p:nvPr/>
          </p:nvSpPr>
          <p:spPr bwMode="auto">
            <a:xfrm>
              <a:off x="5168900" y="3789363"/>
              <a:ext cx="1771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en-US" altLang="de-DE" sz="2000" b="0">
                  <a:solidFill>
                    <a:srgbClr val="000000"/>
                  </a:solidFill>
                </a:rPr>
                <a:t>Vendor A/P </a:t>
              </a:r>
            </a:p>
          </p:txBody>
        </p:sp>
        <p:sp>
          <p:nvSpPr>
            <p:cNvPr id="10" name="Line 10"/>
            <p:cNvSpPr>
              <a:spLocks noChangeShapeType="1"/>
            </p:cNvSpPr>
            <p:nvPr/>
          </p:nvSpPr>
          <p:spPr bwMode="auto">
            <a:xfrm>
              <a:off x="5930900" y="4887913"/>
              <a:ext cx="0" cy="874712"/>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1" name="Rectangle 11"/>
            <p:cNvSpPr>
              <a:spLocks noChangeArrowheads="1"/>
            </p:cNvSpPr>
            <p:nvPr/>
          </p:nvSpPr>
          <p:spPr bwMode="auto">
            <a:xfrm>
              <a:off x="4254500" y="4929188"/>
              <a:ext cx="190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lvl="2">
                <a:spcBef>
                  <a:spcPct val="50000"/>
                </a:spcBef>
                <a:buClrTx/>
                <a:buFontTx/>
                <a:buNone/>
              </a:pPr>
              <a:r>
                <a:rPr lang="en-US" altLang="de-DE" sz="2000" b="0">
                  <a:solidFill>
                    <a:srgbClr val="000000"/>
                  </a:solidFill>
                </a:rPr>
                <a:t>$100 </a:t>
              </a:r>
            </a:p>
          </p:txBody>
        </p:sp>
        <p:sp>
          <p:nvSpPr>
            <p:cNvPr id="12" name="Line 12"/>
            <p:cNvSpPr>
              <a:spLocks noChangeShapeType="1"/>
            </p:cNvSpPr>
            <p:nvPr/>
          </p:nvSpPr>
          <p:spPr bwMode="auto">
            <a:xfrm>
              <a:off x="2501900" y="4856163"/>
              <a:ext cx="1446213" cy="1587"/>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3" name="Rectangle 13"/>
            <p:cNvSpPr>
              <a:spLocks noChangeArrowheads="1"/>
            </p:cNvSpPr>
            <p:nvPr/>
          </p:nvSpPr>
          <p:spPr bwMode="auto">
            <a:xfrm>
              <a:off x="2578100" y="4322763"/>
              <a:ext cx="1266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en-US" altLang="de-DE" sz="2000" b="0">
                  <a:solidFill>
                    <a:srgbClr val="000000"/>
                  </a:solidFill>
                </a:rPr>
                <a:t> Dr    Cr</a:t>
              </a:r>
            </a:p>
          </p:txBody>
        </p:sp>
        <p:sp>
          <p:nvSpPr>
            <p:cNvPr id="14" name="Rectangle 14"/>
            <p:cNvSpPr>
              <a:spLocks noChangeArrowheads="1"/>
            </p:cNvSpPr>
            <p:nvPr/>
          </p:nvSpPr>
          <p:spPr bwMode="auto">
            <a:xfrm>
              <a:off x="2349500" y="3789363"/>
              <a:ext cx="1771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a:spcBef>
                  <a:spcPct val="50000"/>
                </a:spcBef>
                <a:buClrTx/>
                <a:buFontTx/>
                <a:buNone/>
              </a:pPr>
              <a:r>
                <a:rPr lang="en-US" altLang="de-DE" sz="2000" b="0">
                  <a:solidFill>
                    <a:srgbClr val="000000"/>
                  </a:solidFill>
                </a:rPr>
                <a:t>Bank</a:t>
              </a:r>
              <a:endParaRPr lang="en-US" altLang="de-DE" sz="1800" b="0">
                <a:solidFill>
                  <a:srgbClr val="000000"/>
                </a:solidFill>
              </a:endParaRPr>
            </a:p>
          </p:txBody>
        </p:sp>
        <p:sp>
          <p:nvSpPr>
            <p:cNvPr id="15" name="Rectangle 15"/>
            <p:cNvSpPr>
              <a:spLocks noChangeArrowheads="1"/>
            </p:cNvSpPr>
            <p:nvPr/>
          </p:nvSpPr>
          <p:spPr bwMode="auto">
            <a:xfrm>
              <a:off x="2501900" y="4933950"/>
              <a:ext cx="1476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r">
                <a:spcBef>
                  <a:spcPct val="50000"/>
                </a:spcBef>
                <a:buClrTx/>
                <a:buFontTx/>
                <a:buNone/>
              </a:pPr>
              <a:r>
                <a:rPr lang="en-US" altLang="de-DE" sz="2000" b="0">
                  <a:solidFill>
                    <a:srgbClr val="000000"/>
                  </a:solidFill>
                </a:rPr>
                <a:t>$100   </a:t>
              </a:r>
            </a:p>
          </p:txBody>
        </p:sp>
        <p:sp>
          <p:nvSpPr>
            <p:cNvPr id="16" name="Line 16"/>
            <p:cNvSpPr>
              <a:spLocks noChangeShapeType="1"/>
            </p:cNvSpPr>
            <p:nvPr/>
          </p:nvSpPr>
          <p:spPr bwMode="auto">
            <a:xfrm>
              <a:off x="3187700" y="4857750"/>
              <a:ext cx="0" cy="836613"/>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grpSp>
    </p:spTree>
    <p:extLst>
      <p:ext uri="{BB962C8B-B14F-4D97-AF65-F5344CB8AC3E}">
        <p14:creationId xmlns:p14="http://schemas.microsoft.com/office/powerpoint/2010/main" val="17080107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ltLang="de-DE" dirty="0"/>
              <a:t>FI – MM Integration Point</a:t>
            </a:r>
            <a:endParaRPr lang="de-DE" dirty="0"/>
          </a:p>
        </p:txBody>
      </p:sp>
      <p:grpSp>
        <p:nvGrpSpPr>
          <p:cNvPr id="4" name="Group 3"/>
          <p:cNvGrpSpPr>
            <a:grpSpLocks/>
          </p:cNvGrpSpPr>
          <p:nvPr/>
        </p:nvGrpSpPr>
        <p:grpSpPr bwMode="auto">
          <a:xfrm>
            <a:off x="2591400" y="2264675"/>
            <a:ext cx="7010400" cy="3244850"/>
            <a:chOff x="576" y="1344"/>
            <a:chExt cx="4416" cy="2044"/>
          </a:xfrm>
        </p:grpSpPr>
        <p:sp>
          <p:nvSpPr>
            <p:cNvPr id="5" name="Rectangle 4"/>
            <p:cNvSpPr>
              <a:spLocks noChangeArrowheads="1"/>
            </p:cNvSpPr>
            <p:nvPr/>
          </p:nvSpPr>
          <p:spPr bwMode="auto">
            <a:xfrm>
              <a:off x="1968" y="1344"/>
              <a:ext cx="12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marL="342900" indent="-342900" eaLnBrk="0" hangingPunct="0">
                <a:defRPr sz="1200" b="1">
                  <a:solidFill>
                    <a:schemeClr val="tx1"/>
                  </a:solidFill>
                  <a:latin typeface="Arial" panose="020B0604020202020204" pitchFamily="34" charset="0"/>
                </a:defRPr>
              </a:lvl1pPr>
              <a:lvl2pPr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lvl="1" algn="ctr">
                <a:spcBef>
                  <a:spcPct val="50000"/>
                </a:spcBef>
                <a:buClrTx/>
                <a:buFontTx/>
                <a:buNone/>
              </a:pPr>
              <a:r>
                <a:rPr lang="en-US" altLang="de-DE" sz="2400" dirty="0">
                  <a:solidFill>
                    <a:srgbClr val="008000"/>
                  </a:solidFill>
                </a:rPr>
                <a:t>Invoice Receipt</a:t>
              </a:r>
            </a:p>
          </p:txBody>
        </p:sp>
        <p:sp>
          <p:nvSpPr>
            <p:cNvPr id="6" name="Rectangle 5"/>
            <p:cNvSpPr>
              <a:spLocks noChangeArrowheads="1"/>
            </p:cNvSpPr>
            <p:nvPr/>
          </p:nvSpPr>
          <p:spPr bwMode="auto">
            <a:xfrm>
              <a:off x="3744" y="1344"/>
              <a:ext cx="97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a:spcBef>
                  <a:spcPct val="50000"/>
                </a:spcBef>
                <a:buClrTx/>
                <a:buFontTx/>
                <a:buNone/>
              </a:pPr>
              <a:r>
                <a:rPr lang="en-US" altLang="de-DE" sz="2400">
                  <a:solidFill>
                    <a:srgbClr val="CF0E30"/>
                  </a:solidFill>
                </a:rPr>
                <a:t>Payment Program</a:t>
              </a:r>
            </a:p>
          </p:txBody>
        </p:sp>
        <p:sp>
          <p:nvSpPr>
            <p:cNvPr id="7" name="Rectangle 6"/>
            <p:cNvSpPr>
              <a:spLocks noChangeArrowheads="1"/>
            </p:cNvSpPr>
            <p:nvPr/>
          </p:nvSpPr>
          <p:spPr bwMode="auto">
            <a:xfrm>
              <a:off x="624" y="1344"/>
              <a:ext cx="97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a:spcBef>
                  <a:spcPct val="50000"/>
                </a:spcBef>
                <a:buClrTx/>
                <a:buFontTx/>
                <a:buNone/>
              </a:pPr>
              <a:r>
                <a:rPr lang="en-US" altLang="de-DE" sz="2400">
                  <a:solidFill>
                    <a:srgbClr val="000000"/>
                  </a:solidFill>
                </a:rPr>
                <a:t>Goods Receipt</a:t>
              </a:r>
            </a:p>
          </p:txBody>
        </p:sp>
        <p:sp>
          <p:nvSpPr>
            <p:cNvPr id="8" name="Line 7"/>
            <p:cNvSpPr>
              <a:spLocks noChangeShapeType="1"/>
            </p:cNvSpPr>
            <p:nvPr/>
          </p:nvSpPr>
          <p:spPr bwMode="auto">
            <a:xfrm>
              <a:off x="2976" y="2523"/>
              <a:ext cx="845" cy="0"/>
            </a:xfrm>
            <a:prstGeom prst="line">
              <a:avLst/>
            </a:prstGeom>
            <a:noFill/>
            <a:ln w="25399">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9" name="Rectangle 8"/>
            <p:cNvSpPr>
              <a:spLocks noChangeArrowheads="1"/>
            </p:cNvSpPr>
            <p:nvPr/>
          </p:nvSpPr>
          <p:spPr bwMode="auto">
            <a:xfrm>
              <a:off x="864" y="2083"/>
              <a:ext cx="110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en-US" altLang="de-DE" sz="1600" b="0">
                  <a:solidFill>
                    <a:srgbClr val="000000"/>
                  </a:solidFill>
                </a:rPr>
                <a:t> </a:t>
              </a:r>
            </a:p>
          </p:txBody>
        </p:sp>
        <p:sp>
          <p:nvSpPr>
            <p:cNvPr id="10" name="Line 9"/>
            <p:cNvSpPr>
              <a:spLocks noChangeShapeType="1"/>
            </p:cNvSpPr>
            <p:nvPr/>
          </p:nvSpPr>
          <p:spPr bwMode="auto">
            <a:xfrm>
              <a:off x="1824" y="2523"/>
              <a:ext cx="816" cy="0"/>
            </a:xfrm>
            <a:prstGeom prst="line">
              <a:avLst/>
            </a:prstGeom>
            <a:noFill/>
            <a:ln w="25399">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1" name="Line 10"/>
            <p:cNvSpPr>
              <a:spLocks noChangeShapeType="1"/>
            </p:cNvSpPr>
            <p:nvPr/>
          </p:nvSpPr>
          <p:spPr bwMode="auto">
            <a:xfrm>
              <a:off x="4080" y="2523"/>
              <a:ext cx="864" cy="0"/>
            </a:xfrm>
            <a:prstGeom prst="line">
              <a:avLst/>
            </a:prstGeom>
            <a:noFill/>
            <a:ln w="25399">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2" name="Line 11"/>
            <p:cNvSpPr>
              <a:spLocks noChangeShapeType="1"/>
            </p:cNvSpPr>
            <p:nvPr/>
          </p:nvSpPr>
          <p:spPr bwMode="auto">
            <a:xfrm>
              <a:off x="672" y="2523"/>
              <a:ext cx="816" cy="0"/>
            </a:xfrm>
            <a:prstGeom prst="line">
              <a:avLst/>
            </a:prstGeom>
            <a:noFill/>
            <a:ln w="25399">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3" name="Rectangle 12"/>
            <p:cNvSpPr>
              <a:spLocks noChangeArrowheads="1"/>
            </p:cNvSpPr>
            <p:nvPr/>
          </p:nvSpPr>
          <p:spPr bwMode="auto">
            <a:xfrm>
              <a:off x="2976" y="1968"/>
              <a:ext cx="86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a:spcBef>
                  <a:spcPct val="50000"/>
                </a:spcBef>
                <a:buClrTx/>
                <a:buFontTx/>
                <a:buNone/>
              </a:pPr>
              <a:r>
                <a:rPr lang="en-US" altLang="de-DE" sz="2000">
                  <a:solidFill>
                    <a:srgbClr val="000000"/>
                  </a:solidFill>
                </a:rPr>
                <a:t>AP (Vendor)</a:t>
              </a:r>
            </a:p>
          </p:txBody>
        </p:sp>
        <p:sp>
          <p:nvSpPr>
            <p:cNvPr id="14" name="Line 13"/>
            <p:cNvSpPr>
              <a:spLocks noChangeShapeType="1"/>
            </p:cNvSpPr>
            <p:nvPr/>
          </p:nvSpPr>
          <p:spPr bwMode="auto">
            <a:xfrm flipH="1">
              <a:off x="3408" y="2448"/>
              <a:ext cx="0" cy="940"/>
            </a:xfrm>
            <a:prstGeom prst="line">
              <a:avLst/>
            </a:prstGeom>
            <a:noFill/>
            <a:ln w="25399">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5" name="Rectangle 14"/>
            <p:cNvSpPr>
              <a:spLocks noChangeArrowheads="1"/>
            </p:cNvSpPr>
            <p:nvPr/>
          </p:nvSpPr>
          <p:spPr bwMode="auto">
            <a:xfrm>
              <a:off x="2928" y="2400"/>
              <a:ext cx="92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en-US" altLang="de-DE" sz="1000">
                  <a:solidFill>
                    <a:srgbClr val="000000"/>
                  </a:solidFill>
                </a:rPr>
                <a:t>Dr                           Cr</a:t>
              </a:r>
              <a:endParaRPr lang="en-US" altLang="de-DE" sz="2000">
                <a:solidFill>
                  <a:srgbClr val="000000"/>
                </a:solidFill>
              </a:endParaRPr>
            </a:p>
          </p:txBody>
        </p:sp>
        <p:sp>
          <p:nvSpPr>
            <p:cNvPr id="16" name="Rectangle 15"/>
            <p:cNvSpPr>
              <a:spLocks noChangeArrowheads="1"/>
            </p:cNvSpPr>
            <p:nvPr/>
          </p:nvSpPr>
          <p:spPr bwMode="auto">
            <a:xfrm>
              <a:off x="1901" y="2113"/>
              <a:ext cx="7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en-US" altLang="de-DE" sz="2000">
                  <a:solidFill>
                    <a:srgbClr val="000000"/>
                  </a:solidFill>
                </a:rPr>
                <a:t>GR / IR</a:t>
              </a:r>
            </a:p>
          </p:txBody>
        </p:sp>
        <p:sp>
          <p:nvSpPr>
            <p:cNvPr id="17" name="Rectangle 16"/>
            <p:cNvSpPr>
              <a:spLocks noChangeArrowheads="1"/>
            </p:cNvSpPr>
            <p:nvPr/>
          </p:nvSpPr>
          <p:spPr bwMode="auto">
            <a:xfrm>
              <a:off x="2304" y="2554"/>
              <a:ext cx="4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en-US" altLang="de-DE" sz="2000">
                  <a:solidFill>
                    <a:srgbClr val="000000"/>
                  </a:solidFill>
                </a:rPr>
                <a:t>$100</a:t>
              </a:r>
              <a:r>
                <a:rPr lang="en-US" altLang="de-DE" sz="1600" b="0">
                  <a:solidFill>
                    <a:srgbClr val="000000"/>
                  </a:solidFill>
                </a:rPr>
                <a:t> </a:t>
              </a:r>
            </a:p>
          </p:txBody>
        </p:sp>
        <p:sp>
          <p:nvSpPr>
            <p:cNvPr id="18" name="Rectangle 17"/>
            <p:cNvSpPr>
              <a:spLocks noChangeArrowheads="1"/>
            </p:cNvSpPr>
            <p:nvPr/>
          </p:nvSpPr>
          <p:spPr bwMode="auto">
            <a:xfrm>
              <a:off x="4176" y="2111"/>
              <a:ext cx="7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en-US" altLang="de-DE" sz="2000">
                  <a:solidFill>
                    <a:srgbClr val="000000"/>
                  </a:solidFill>
                </a:rPr>
                <a:t> Bank</a:t>
              </a:r>
            </a:p>
          </p:txBody>
        </p:sp>
        <p:sp>
          <p:nvSpPr>
            <p:cNvPr id="19" name="Rectangle 18"/>
            <p:cNvSpPr>
              <a:spLocks noChangeArrowheads="1"/>
            </p:cNvSpPr>
            <p:nvPr/>
          </p:nvSpPr>
          <p:spPr bwMode="auto">
            <a:xfrm>
              <a:off x="643" y="2391"/>
              <a:ext cx="92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en-US" altLang="de-DE" sz="1000">
                  <a:solidFill>
                    <a:srgbClr val="000000"/>
                  </a:solidFill>
                </a:rPr>
                <a:t>Dr                           Cr</a:t>
              </a:r>
              <a:endParaRPr lang="en-US" altLang="de-DE" sz="2000">
                <a:solidFill>
                  <a:srgbClr val="000000"/>
                </a:solidFill>
              </a:endParaRPr>
            </a:p>
          </p:txBody>
        </p:sp>
        <p:sp>
          <p:nvSpPr>
            <p:cNvPr id="20" name="Rectangle 19"/>
            <p:cNvSpPr>
              <a:spLocks noChangeArrowheads="1"/>
            </p:cNvSpPr>
            <p:nvPr/>
          </p:nvSpPr>
          <p:spPr bwMode="auto">
            <a:xfrm>
              <a:off x="653" y="2102"/>
              <a:ext cx="86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en-US" altLang="de-DE" sz="2000">
                  <a:solidFill>
                    <a:srgbClr val="000000"/>
                  </a:solidFill>
                </a:rPr>
                <a:t>Inventory</a:t>
              </a:r>
            </a:p>
          </p:txBody>
        </p:sp>
        <p:sp>
          <p:nvSpPr>
            <p:cNvPr id="21" name="Rectangle 20"/>
            <p:cNvSpPr>
              <a:spLocks noChangeArrowheads="1"/>
            </p:cNvSpPr>
            <p:nvPr/>
          </p:nvSpPr>
          <p:spPr bwMode="auto">
            <a:xfrm>
              <a:off x="576" y="2554"/>
              <a:ext cx="54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en-US" altLang="de-DE" sz="2000">
                  <a:solidFill>
                    <a:srgbClr val="000000"/>
                  </a:solidFill>
                </a:rPr>
                <a:t>$100</a:t>
              </a:r>
              <a:r>
                <a:rPr lang="en-US" altLang="de-DE" sz="1600" b="0">
                  <a:solidFill>
                    <a:srgbClr val="000000"/>
                  </a:solidFill>
                </a:rPr>
                <a:t> </a:t>
              </a:r>
            </a:p>
          </p:txBody>
        </p:sp>
        <p:sp>
          <p:nvSpPr>
            <p:cNvPr id="22" name="Rectangle 21"/>
            <p:cNvSpPr>
              <a:spLocks noChangeArrowheads="1"/>
            </p:cNvSpPr>
            <p:nvPr/>
          </p:nvSpPr>
          <p:spPr bwMode="auto">
            <a:xfrm>
              <a:off x="1728" y="2554"/>
              <a:ext cx="4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en-US" altLang="de-DE" sz="2000">
                  <a:solidFill>
                    <a:srgbClr val="008000"/>
                  </a:solidFill>
                </a:rPr>
                <a:t>$100</a:t>
              </a:r>
              <a:r>
                <a:rPr lang="en-US" altLang="de-DE" sz="2000">
                  <a:solidFill>
                    <a:srgbClr val="006600"/>
                  </a:solidFill>
                </a:rPr>
                <a:t> </a:t>
              </a:r>
            </a:p>
          </p:txBody>
        </p:sp>
        <p:sp>
          <p:nvSpPr>
            <p:cNvPr id="23" name="Rectangle 22"/>
            <p:cNvSpPr>
              <a:spLocks noChangeArrowheads="1"/>
            </p:cNvSpPr>
            <p:nvPr/>
          </p:nvSpPr>
          <p:spPr bwMode="auto">
            <a:xfrm>
              <a:off x="4512" y="2554"/>
              <a:ext cx="4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en-US" altLang="de-DE" sz="2000">
                  <a:solidFill>
                    <a:srgbClr val="CF0E30"/>
                  </a:solidFill>
                </a:rPr>
                <a:t>$100 </a:t>
              </a:r>
            </a:p>
          </p:txBody>
        </p:sp>
        <p:sp>
          <p:nvSpPr>
            <p:cNvPr id="24" name="Rectangle 23"/>
            <p:cNvSpPr>
              <a:spLocks noChangeArrowheads="1"/>
            </p:cNvSpPr>
            <p:nvPr/>
          </p:nvSpPr>
          <p:spPr bwMode="auto">
            <a:xfrm>
              <a:off x="4069" y="2400"/>
              <a:ext cx="92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en-US" altLang="de-DE" sz="1000">
                  <a:solidFill>
                    <a:srgbClr val="000000"/>
                  </a:solidFill>
                </a:rPr>
                <a:t>Dr                           Cr</a:t>
              </a:r>
              <a:endParaRPr lang="en-US" altLang="de-DE" sz="2000">
                <a:solidFill>
                  <a:srgbClr val="000000"/>
                </a:solidFill>
              </a:endParaRPr>
            </a:p>
          </p:txBody>
        </p:sp>
        <p:sp>
          <p:nvSpPr>
            <p:cNvPr id="25" name="Rectangle 24"/>
            <p:cNvSpPr>
              <a:spLocks noChangeArrowheads="1"/>
            </p:cNvSpPr>
            <p:nvPr/>
          </p:nvSpPr>
          <p:spPr bwMode="auto">
            <a:xfrm>
              <a:off x="1824" y="2400"/>
              <a:ext cx="92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en-US" altLang="de-DE" sz="1000">
                  <a:solidFill>
                    <a:srgbClr val="000000"/>
                  </a:solidFill>
                </a:rPr>
                <a:t>Dr                           Cr</a:t>
              </a:r>
              <a:endParaRPr lang="en-US" altLang="de-DE" sz="2000">
                <a:solidFill>
                  <a:srgbClr val="000000"/>
                </a:solidFill>
              </a:endParaRPr>
            </a:p>
          </p:txBody>
        </p:sp>
        <p:sp>
          <p:nvSpPr>
            <p:cNvPr id="26" name="Line 25"/>
            <p:cNvSpPr>
              <a:spLocks noChangeShapeType="1"/>
            </p:cNvSpPr>
            <p:nvPr/>
          </p:nvSpPr>
          <p:spPr bwMode="auto">
            <a:xfrm flipH="1">
              <a:off x="4474" y="2428"/>
              <a:ext cx="3" cy="913"/>
            </a:xfrm>
            <a:prstGeom prst="line">
              <a:avLst/>
            </a:prstGeom>
            <a:noFill/>
            <a:ln w="25399">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7" name="Line 26"/>
            <p:cNvSpPr>
              <a:spLocks noChangeShapeType="1"/>
            </p:cNvSpPr>
            <p:nvPr/>
          </p:nvSpPr>
          <p:spPr bwMode="auto">
            <a:xfrm flipH="1">
              <a:off x="2256" y="2429"/>
              <a:ext cx="4" cy="911"/>
            </a:xfrm>
            <a:prstGeom prst="line">
              <a:avLst/>
            </a:prstGeom>
            <a:noFill/>
            <a:ln w="25399">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8" name="Line 27"/>
            <p:cNvSpPr>
              <a:spLocks noChangeShapeType="1"/>
            </p:cNvSpPr>
            <p:nvPr/>
          </p:nvSpPr>
          <p:spPr bwMode="auto">
            <a:xfrm flipH="1">
              <a:off x="1104" y="2400"/>
              <a:ext cx="0" cy="940"/>
            </a:xfrm>
            <a:prstGeom prst="line">
              <a:avLst/>
            </a:prstGeom>
            <a:noFill/>
            <a:ln w="25399">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9" name="Rectangle 28"/>
            <p:cNvSpPr>
              <a:spLocks noChangeArrowheads="1"/>
            </p:cNvSpPr>
            <p:nvPr/>
          </p:nvSpPr>
          <p:spPr bwMode="auto">
            <a:xfrm>
              <a:off x="3456" y="2554"/>
              <a:ext cx="4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en-US" altLang="de-DE" sz="2000">
                  <a:solidFill>
                    <a:srgbClr val="008000"/>
                  </a:solidFill>
                </a:rPr>
                <a:t>$100</a:t>
              </a:r>
              <a:r>
                <a:rPr lang="en-US" altLang="de-DE" sz="2000">
                  <a:solidFill>
                    <a:srgbClr val="006600"/>
                  </a:solidFill>
                </a:rPr>
                <a:t> </a:t>
              </a:r>
            </a:p>
          </p:txBody>
        </p:sp>
        <p:sp>
          <p:nvSpPr>
            <p:cNvPr id="30" name="Rectangle 29"/>
            <p:cNvSpPr>
              <a:spLocks noChangeArrowheads="1"/>
            </p:cNvSpPr>
            <p:nvPr/>
          </p:nvSpPr>
          <p:spPr bwMode="auto">
            <a:xfrm>
              <a:off x="2880" y="2554"/>
              <a:ext cx="4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en-US" altLang="de-DE" sz="2000">
                  <a:solidFill>
                    <a:srgbClr val="CF0E30"/>
                  </a:solidFill>
                </a:rPr>
                <a:t>$100 </a:t>
              </a:r>
            </a:p>
          </p:txBody>
        </p:sp>
      </p:grpSp>
    </p:spTree>
    <p:extLst>
      <p:ext uri="{BB962C8B-B14F-4D97-AF65-F5344CB8AC3E}">
        <p14:creationId xmlns:p14="http://schemas.microsoft.com/office/powerpoint/2010/main" val="1463576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de-DE" dirty="0"/>
              <a:t>Functionality</a:t>
            </a:r>
            <a:endParaRPr lang="de-DE" dirty="0"/>
          </a:p>
        </p:txBody>
      </p:sp>
      <p:sp>
        <p:nvSpPr>
          <p:cNvPr id="3" name="Textplatzhalter 2"/>
          <p:cNvSpPr>
            <a:spLocks noGrp="1"/>
          </p:cNvSpPr>
          <p:nvPr>
            <p:ph type="body" sz="quarter" idx="4294967295"/>
          </p:nvPr>
        </p:nvSpPr>
        <p:spPr>
          <a:xfrm>
            <a:off x="324000" y="1692392"/>
            <a:ext cx="11545200" cy="3832705"/>
          </a:xfrm>
        </p:spPr>
        <p:txBody>
          <a:bodyPr/>
          <a:lstStyle/>
          <a:p>
            <a:r>
              <a:rPr lang="en-US" altLang="de-DE" dirty="0"/>
              <a:t>Inventory </a:t>
            </a:r>
            <a:r>
              <a:rPr lang="en-US" altLang="de-DE" dirty="0" smtClean="0"/>
              <a:t>Management</a:t>
            </a:r>
          </a:p>
          <a:p>
            <a:endParaRPr lang="en-US" altLang="de-DE" dirty="0"/>
          </a:p>
          <a:p>
            <a:r>
              <a:rPr lang="en-US" altLang="de-DE" dirty="0" smtClean="0"/>
              <a:t>Purchasing</a:t>
            </a:r>
          </a:p>
          <a:p>
            <a:endParaRPr lang="en-US" altLang="de-DE" dirty="0"/>
          </a:p>
          <a:p>
            <a:r>
              <a:rPr lang="en-US" altLang="de-DE" dirty="0" smtClean="0"/>
              <a:t>MRP</a:t>
            </a:r>
          </a:p>
          <a:p>
            <a:endParaRPr lang="en-US" altLang="de-DE" dirty="0"/>
          </a:p>
          <a:p>
            <a:r>
              <a:rPr lang="en-US" altLang="de-DE" dirty="0"/>
              <a:t>Physical </a:t>
            </a:r>
            <a:r>
              <a:rPr lang="en-US" altLang="de-DE" dirty="0" smtClean="0"/>
              <a:t>Inventory</a:t>
            </a:r>
          </a:p>
          <a:p>
            <a:endParaRPr lang="en-US" altLang="de-DE" dirty="0"/>
          </a:p>
          <a:p>
            <a:r>
              <a:rPr lang="en-US" altLang="de-DE" dirty="0" smtClean="0"/>
              <a:t>Valuation</a:t>
            </a:r>
          </a:p>
          <a:p>
            <a:endParaRPr lang="en-US" altLang="de-DE" dirty="0"/>
          </a:p>
          <a:p>
            <a:r>
              <a:rPr lang="en-US" altLang="de-DE" dirty="0"/>
              <a:t>Service </a:t>
            </a:r>
            <a:r>
              <a:rPr lang="en-US" altLang="de-DE" dirty="0" smtClean="0"/>
              <a:t>Master</a:t>
            </a:r>
          </a:p>
          <a:p>
            <a:endParaRPr lang="en-US" altLang="de-DE" dirty="0"/>
          </a:p>
          <a:p>
            <a:r>
              <a:rPr lang="en-US" altLang="de-DE" dirty="0"/>
              <a:t>Invoice </a:t>
            </a:r>
            <a:r>
              <a:rPr lang="en-US" altLang="de-DE" dirty="0" smtClean="0"/>
              <a:t>Verification</a:t>
            </a:r>
          </a:p>
          <a:p>
            <a:endParaRPr lang="en-US" altLang="de-DE" dirty="0"/>
          </a:p>
          <a:p>
            <a:r>
              <a:rPr lang="en-US" altLang="de-DE" dirty="0"/>
              <a:t>Product Catalogs</a:t>
            </a:r>
          </a:p>
          <a:p>
            <a:endParaRPr lang="de-DE" dirty="0"/>
          </a:p>
        </p:txBody>
      </p:sp>
    </p:spTree>
    <p:extLst>
      <p:ext uri="{BB962C8B-B14F-4D97-AF65-F5344CB8AC3E}">
        <p14:creationId xmlns:p14="http://schemas.microsoft.com/office/powerpoint/2010/main" val="846319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de-DE" dirty="0" smtClean="0"/>
              <a:t>Agenda</a:t>
            </a:r>
            <a:endParaRPr lang="de-DE" dirty="0"/>
          </a:p>
        </p:txBody>
      </p:sp>
      <p:sp>
        <p:nvSpPr>
          <p:cNvPr id="3" name="Inhaltsplatzhalter 2"/>
          <p:cNvSpPr>
            <a:spLocks noGrp="1"/>
          </p:cNvSpPr>
          <p:nvPr>
            <p:ph idx="1"/>
          </p:nvPr>
        </p:nvSpPr>
        <p:spPr/>
        <p:txBody>
          <a:bodyPr/>
          <a:lstStyle/>
          <a:p>
            <a:pPr>
              <a:tabLst>
                <a:tab pos="1971675" algn="l"/>
              </a:tabLst>
            </a:pPr>
            <a:r>
              <a:rPr lang="en-US" altLang="de-DE" dirty="0"/>
              <a:t>MM Organizational Structure</a:t>
            </a:r>
          </a:p>
          <a:p>
            <a:pPr>
              <a:tabLst>
                <a:tab pos="1971675" algn="l"/>
              </a:tabLst>
            </a:pPr>
            <a:endParaRPr lang="en-US" altLang="de-DE" dirty="0"/>
          </a:p>
          <a:p>
            <a:pPr>
              <a:tabLst>
                <a:tab pos="1971675" algn="l"/>
              </a:tabLst>
            </a:pPr>
            <a:r>
              <a:rPr lang="en-US" altLang="de-DE" dirty="0">
                <a:solidFill>
                  <a:srgbClr val="B2B2B2"/>
                </a:solidFill>
              </a:rPr>
              <a:t>MM Master Data</a:t>
            </a:r>
          </a:p>
          <a:p>
            <a:pPr>
              <a:tabLst>
                <a:tab pos="1971675" algn="l"/>
              </a:tabLst>
            </a:pPr>
            <a:endParaRPr lang="en-US" altLang="de-DE" dirty="0">
              <a:solidFill>
                <a:srgbClr val="B2B2B2"/>
              </a:solidFill>
            </a:endParaRPr>
          </a:p>
          <a:p>
            <a:pPr>
              <a:tabLst>
                <a:tab pos="1971675" algn="l"/>
              </a:tabLst>
            </a:pPr>
            <a:r>
              <a:rPr lang="en-US" altLang="de-DE" dirty="0">
                <a:solidFill>
                  <a:srgbClr val="B2B2B2"/>
                </a:solidFill>
              </a:rPr>
              <a:t>MM Processes</a:t>
            </a:r>
          </a:p>
          <a:p>
            <a:pPr lvl="1">
              <a:tabLst>
                <a:tab pos="1971675" algn="l"/>
              </a:tabLst>
            </a:pPr>
            <a:r>
              <a:rPr lang="en-US" altLang="de-DE" dirty="0">
                <a:solidFill>
                  <a:srgbClr val="B2B2B2"/>
                </a:solidFill>
              </a:rPr>
              <a:t>Procure-to-Pay Process</a:t>
            </a:r>
          </a:p>
          <a:p>
            <a:endParaRPr lang="de-DE" dirty="0"/>
          </a:p>
          <a:p>
            <a:endParaRPr lang="de-DE" dirty="0"/>
          </a:p>
          <a:p>
            <a:endParaRPr lang="de-DE" dirty="0"/>
          </a:p>
        </p:txBody>
      </p:sp>
    </p:spTree>
    <p:extLst>
      <p:ext uri="{BB962C8B-B14F-4D97-AF65-F5344CB8AC3E}">
        <p14:creationId xmlns:p14="http://schemas.microsoft.com/office/powerpoint/2010/main" val="1830197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tabLst>
                <a:tab pos="1971675" algn="l"/>
              </a:tabLst>
            </a:pPr>
            <a:r>
              <a:rPr lang="en-US" altLang="de-DE" dirty="0"/>
              <a:t>Client</a:t>
            </a:r>
          </a:p>
          <a:p>
            <a:pPr lvl="1">
              <a:tabLst>
                <a:tab pos="1971675" algn="l"/>
              </a:tabLst>
            </a:pPr>
            <a:r>
              <a:rPr lang="en-US" altLang="de-DE" dirty="0"/>
              <a:t>An independent environment in the </a:t>
            </a:r>
            <a:r>
              <a:rPr lang="en-US" altLang="de-DE" dirty="0" smtClean="0"/>
              <a:t>system</a:t>
            </a:r>
          </a:p>
          <a:p>
            <a:pPr lvl="1">
              <a:tabLst>
                <a:tab pos="1971675" algn="l"/>
              </a:tabLst>
            </a:pPr>
            <a:endParaRPr lang="en-US" altLang="de-DE" dirty="0"/>
          </a:p>
          <a:p>
            <a:pPr>
              <a:tabLst>
                <a:tab pos="1971675" algn="l"/>
              </a:tabLst>
            </a:pPr>
            <a:r>
              <a:rPr lang="en-US" altLang="de-DE" dirty="0"/>
              <a:t>Company Code</a:t>
            </a:r>
          </a:p>
          <a:p>
            <a:pPr lvl="1">
              <a:tabLst>
                <a:tab pos="1971675" algn="l"/>
              </a:tabLst>
            </a:pPr>
            <a:r>
              <a:rPr lang="en-US" altLang="de-DE" dirty="0"/>
              <a:t>Smallest org unit for which you can maintain a legal set of </a:t>
            </a:r>
            <a:r>
              <a:rPr lang="en-US" altLang="de-DE" dirty="0" smtClean="0"/>
              <a:t>books</a:t>
            </a:r>
          </a:p>
          <a:p>
            <a:pPr lvl="1">
              <a:tabLst>
                <a:tab pos="1971675" algn="l"/>
              </a:tabLst>
            </a:pPr>
            <a:endParaRPr lang="en-US" altLang="de-DE" dirty="0"/>
          </a:p>
          <a:p>
            <a:pPr>
              <a:tabLst>
                <a:tab pos="1971675" algn="l"/>
              </a:tabLst>
            </a:pPr>
            <a:r>
              <a:rPr lang="en-US" altLang="de-DE" dirty="0"/>
              <a:t>Plant</a:t>
            </a:r>
          </a:p>
          <a:p>
            <a:pPr lvl="1">
              <a:tabLst>
                <a:tab pos="1971675" algn="l"/>
              </a:tabLst>
            </a:pPr>
            <a:r>
              <a:rPr lang="en-US" altLang="de-DE" dirty="0"/>
              <a:t>Operating area or branch within a company</a:t>
            </a:r>
          </a:p>
          <a:p>
            <a:pPr lvl="2">
              <a:tabLst>
                <a:tab pos="1971675" algn="l"/>
              </a:tabLst>
            </a:pPr>
            <a:r>
              <a:rPr lang="en-US" altLang="de-DE" dirty="0"/>
              <a:t>Manufacturing, distribution, purchasing or maintenance </a:t>
            </a:r>
            <a:r>
              <a:rPr lang="en-US" altLang="de-DE" dirty="0" smtClean="0"/>
              <a:t>facility</a:t>
            </a:r>
          </a:p>
          <a:p>
            <a:pPr lvl="2">
              <a:tabLst>
                <a:tab pos="1971675" algn="l"/>
              </a:tabLst>
            </a:pPr>
            <a:endParaRPr lang="en-US" altLang="de-DE" dirty="0"/>
          </a:p>
          <a:p>
            <a:pPr>
              <a:tabLst>
                <a:tab pos="1971675" algn="l"/>
              </a:tabLst>
            </a:pPr>
            <a:r>
              <a:rPr lang="en-US" altLang="de-DE" dirty="0"/>
              <a:t>Storage Location</a:t>
            </a:r>
          </a:p>
          <a:p>
            <a:pPr lvl="1">
              <a:tabLst>
                <a:tab pos="1971675" algn="l"/>
              </a:tabLst>
            </a:pPr>
            <a:r>
              <a:rPr lang="en-US" altLang="de-DE" dirty="0"/>
              <a:t>An organizational unit allowing differentiation between the various stocks of a material in a plant</a:t>
            </a:r>
          </a:p>
          <a:p>
            <a:endParaRPr lang="de-DE" dirty="0"/>
          </a:p>
        </p:txBody>
      </p:sp>
      <p:sp>
        <p:nvSpPr>
          <p:cNvPr id="3" name="Titel 2"/>
          <p:cNvSpPr>
            <a:spLocks noGrp="1"/>
          </p:cNvSpPr>
          <p:nvPr>
            <p:ph type="title"/>
          </p:nvPr>
        </p:nvSpPr>
        <p:spPr/>
        <p:txBody>
          <a:bodyPr/>
          <a:lstStyle/>
          <a:p>
            <a:r>
              <a:rPr lang="en-US" altLang="de-DE" dirty="0"/>
              <a:t>MM Organizational Structure (Materials Mgmt.)</a:t>
            </a:r>
            <a:endParaRPr lang="de-DE" dirty="0"/>
          </a:p>
        </p:txBody>
      </p:sp>
    </p:spTree>
    <p:extLst>
      <p:ext uri="{BB962C8B-B14F-4D97-AF65-F5344CB8AC3E}">
        <p14:creationId xmlns:p14="http://schemas.microsoft.com/office/powerpoint/2010/main" val="1568892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tabLst>
                <a:tab pos="1971675" algn="l"/>
              </a:tabLst>
            </a:pPr>
            <a:r>
              <a:rPr lang="en-US" altLang="de-DE" dirty="0"/>
              <a:t>Purchasing Organization</a:t>
            </a:r>
          </a:p>
          <a:p>
            <a:pPr lvl="1">
              <a:tabLst>
                <a:tab pos="1971675" algn="l"/>
              </a:tabLst>
            </a:pPr>
            <a:r>
              <a:rPr lang="en-US" altLang="de-DE" dirty="0"/>
              <a:t>The buying activity for a plant takes place at the purchasing organization</a:t>
            </a:r>
          </a:p>
          <a:p>
            <a:pPr lvl="1">
              <a:tabLst>
                <a:tab pos="1971675" algn="l"/>
              </a:tabLst>
            </a:pPr>
            <a:r>
              <a:rPr lang="en-US" altLang="de-DE" dirty="0"/>
              <a:t>Organization unit responsible for procuring services  and materials</a:t>
            </a:r>
          </a:p>
          <a:p>
            <a:pPr lvl="1">
              <a:tabLst>
                <a:tab pos="1971675" algn="l"/>
              </a:tabLst>
            </a:pPr>
            <a:r>
              <a:rPr lang="en-US" altLang="de-DE" dirty="0"/>
              <a:t>Negotiates conditions of the purchase with the </a:t>
            </a:r>
            <a:r>
              <a:rPr lang="en-US" altLang="de-DE" dirty="0" smtClean="0"/>
              <a:t>vendors</a:t>
            </a:r>
          </a:p>
          <a:p>
            <a:pPr lvl="1">
              <a:tabLst>
                <a:tab pos="1971675" algn="l"/>
              </a:tabLst>
            </a:pPr>
            <a:endParaRPr lang="en-US" altLang="de-DE" dirty="0"/>
          </a:p>
          <a:p>
            <a:pPr>
              <a:tabLst>
                <a:tab pos="1971675" algn="l"/>
              </a:tabLst>
            </a:pPr>
            <a:r>
              <a:rPr lang="en-US" altLang="de-DE" dirty="0"/>
              <a:t>Purchasing Group</a:t>
            </a:r>
          </a:p>
          <a:p>
            <a:pPr lvl="1">
              <a:tabLst>
                <a:tab pos="1971675" algn="l"/>
              </a:tabLst>
            </a:pPr>
            <a:r>
              <a:rPr lang="en-US" altLang="de-DE" dirty="0"/>
              <a:t>Key that represents the buyer or group of buyers who are responsible for certain purchasing activities</a:t>
            </a:r>
          </a:p>
          <a:p>
            <a:pPr lvl="1">
              <a:tabLst>
                <a:tab pos="1971675" algn="l"/>
              </a:tabLst>
            </a:pPr>
            <a:r>
              <a:rPr lang="en-US" altLang="de-DE" dirty="0"/>
              <a:t>Channel of communication for vendors</a:t>
            </a:r>
          </a:p>
          <a:p>
            <a:endParaRPr lang="de-DE" dirty="0"/>
          </a:p>
        </p:txBody>
      </p:sp>
      <p:sp>
        <p:nvSpPr>
          <p:cNvPr id="3" name="Titel 2"/>
          <p:cNvSpPr>
            <a:spLocks noGrp="1"/>
          </p:cNvSpPr>
          <p:nvPr>
            <p:ph type="title"/>
          </p:nvPr>
        </p:nvSpPr>
        <p:spPr/>
        <p:txBody>
          <a:bodyPr/>
          <a:lstStyle/>
          <a:p>
            <a:r>
              <a:rPr lang="en-US" altLang="de-DE" dirty="0"/>
              <a:t>MM Organizational Structure (Purchasing)</a:t>
            </a:r>
            <a:endParaRPr lang="de-DE" dirty="0"/>
          </a:p>
        </p:txBody>
      </p:sp>
    </p:spTree>
    <p:extLst>
      <p:ext uri="{BB962C8B-B14F-4D97-AF65-F5344CB8AC3E}">
        <p14:creationId xmlns:p14="http://schemas.microsoft.com/office/powerpoint/2010/main" val="2365476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ltLang="de-DE" dirty="0" smtClean="0"/>
              <a:t>Global Bike </a:t>
            </a:r>
            <a:r>
              <a:rPr lang="en-US" altLang="de-DE" dirty="0"/>
              <a:t>Structure for Materials Management</a:t>
            </a:r>
            <a:endParaRPr lang="de-DE" dirty="0"/>
          </a:p>
        </p:txBody>
      </p:sp>
      <p:grpSp>
        <p:nvGrpSpPr>
          <p:cNvPr id="68" name="Gruppieren 67"/>
          <p:cNvGrpSpPr/>
          <p:nvPr/>
        </p:nvGrpSpPr>
        <p:grpSpPr>
          <a:xfrm>
            <a:off x="2111181" y="1922569"/>
            <a:ext cx="7970838" cy="3929062"/>
            <a:chOff x="539750" y="1557338"/>
            <a:chExt cx="7970838" cy="3929062"/>
          </a:xfrm>
        </p:grpSpPr>
        <p:sp>
          <p:nvSpPr>
            <p:cNvPr id="4" name="Rectangle 5"/>
            <p:cNvSpPr>
              <a:spLocks noChangeArrowheads="1"/>
            </p:cNvSpPr>
            <p:nvPr/>
          </p:nvSpPr>
          <p:spPr bwMode="white">
            <a:xfrm>
              <a:off x="3114675" y="1557338"/>
              <a:ext cx="1312863" cy="349250"/>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en-US" altLang="de-DE" sz="1600">
                  <a:solidFill>
                    <a:schemeClr val="bg1"/>
                  </a:solidFill>
                  <a:ea typeface="Arial Unicode MS" panose="020B0604020202020204" pitchFamily="34" charset="-128"/>
                  <a:cs typeface="Arial Unicode MS" panose="020B0604020202020204" pitchFamily="34" charset="-128"/>
                </a:rPr>
                <a:t>Global Bike</a:t>
              </a:r>
              <a:endParaRPr lang="de-DE" altLang="de-DE" sz="1600">
                <a:solidFill>
                  <a:schemeClr val="bg1"/>
                </a:solidFill>
                <a:ea typeface="Arial Unicode MS" panose="020B0604020202020204" pitchFamily="34" charset="-128"/>
                <a:cs typeface="Arial Unicode MS" panose="020B0604020202020204" pitchFamily="34" charset="-128"/>
              </a:endParaRPr>
            </a:p>
          </p:txBody>
        </p:sp>
        <p:sp>
          <p:nvSpPr>
            <p:cNvPr id="5" name="Line 8"/>
            <p:cNvSpPr>
              <a:spLocks noChangeShapeType="1"/>
            </p:cNvSpPr>
            <p:nvPr/>
          </p:nvSpPr>
          <p:spPr bwMode="white">
            <a:xfrm>
              <a:off x="3776663" y="1916113"/>
              <a:ext cx="0" cy="3603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6" name="Line 10"/>
            <p:cNvSpPr>
              <a:spLocks noChangeShapeType="1"/>
            </p:cNvSpPr>
            <p:nvPr/>
          </p:nvSpPr>
          <p:spPr bwMode="white">
            <a:xfrm>
              <a:off x="1835150" y="2276475"/>
              <a:ext cx="38163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7" name="Rectangle 5"/>
            <p:cNvSpPr>
              <a:spLocks noChangeArrowheads="1"/>
            </p:cNvSpPr>
            <p:nvPr/>
          </p:nvSpPr>
          <p:spPr bwMode="white">
            <a:xfrm>
              <a:off x="1042988" y="2565400"/>
              <a:ext cx="1720850" cy="349250"/>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en-US" altLang="de-DE" sz="1600">
                  <a:solidFill>
                    <a:schemeClr val="bg1"/>
                  </a:solidFill>
                  <a:ea typeface="Arial Unicode MS" panose="020B0604020202020204" pitchFamily="34" charset="-128"/>
                  <a:cs typeface="Arial Unicode MS" panose="020B0604020202020204" pitchFamily="34" charset="-128"/>
                </a:rPr>
                <a:t>Global Bike Inc.</a:t>
              </a:r>
              <a:endParaRPr lang="de-DE" altLang="de-DE" sz="1600">
                <a:solidFill>
                  <a:schemeClr val="bg1"/>
                </a:solidFill>
                <a:ea typeface="Arial Unicode MS" panose="020B0604020202020204" pitchFamily="34" charset="-128"/>
                <a:cs typeface="Arial Unicode MS" panose="020B0604020202020204" pitchFamily="34" charset="-128"/>
              </a:endParaRPr>
            </a:p>
          </p:txBody>
        </p:sp>
        <p:sp>
          <p:nvSpPr>
            <p:cNvPr id="8" name="Rectangle 5"/>
            <p:cNvSpPr>
              <a:spLocks noChangeArrowheads="1"/>
            </p:cNvSpPr>
            <p:nvPr/>
          </p:nvSpPr>
          <p:spPr bwMode="white">
            <a:xfrm>
              <a:off x="4140200" y="2565400"/>
              <a:ext cx="2917825" cy="349250"/>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en-US" altLang="de-DE" sz="1600">
                  <a:solidFill>
                    <a:schemeClr val="bg1"/>
                  </a:solidFill>
                  <a:ea typeface="Arial Unicode MS" panose="020B0604020202020204" pitchFamily="34" charset="-128"/>
                  <a:cs typeface="Arial Unicode MS" panose="020B0604020202020204" pitchFamily="34" charset="-128"/>
                </a:rPr>
                <a:t>Global Bike Germany GmbH</a:t>
              </a:r>
              <a:endParaRPr lang="de-DE" altLang="de-DE" sz="1600">
                <a:solidFill>
                  <a:schemeClr val="bg1"/>
                </a:solidFill>
                <a:ea typeface="Arial Unicode MS" panose="020B0604020202020204" pitchFamily="34" charset="-128"/>
                <a:cs typeface="Arial Unicode MS" panose="020B0604020202020204" pitchFamily="34" charset="-128"/>
              </a:endParaRPr>
            </a:p>
          </p:txBody>
        </p:sp>
        <p:sp>
          <p:nvSpPr>
            <p:cNvPr id="9" name="Line 8"/>
            <p:cNvSpPr>
              <a:spLocks noChangeShapeType="1"/>
            </p:cNvSpPr>
            <p:nvPr/>
          </p:nvSpPr>
          <p:spPr bwMode="white">
            <a:xfrm>
              <a:off x="1835150" y="2276475"/>
              <a:ext cx="0" cy="288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10" name="Line 8"/>
            <p:cNvSpPr>
              <a:spLocks noChangeShapeType="1"/>
            </p:cNvSpPr>
            <p:nvPr/>
          </p:nvSpPr>
          <p:spPr bwMode="white">
            <a:xfrm>
              <a:off x="5651500" y="2276475"/>
              <a:ext cx="0" cy="288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11" name="Line 8"/>
            <p:cNvSpPr>
              <a:spLocks noChangeShapeType="1"/>
            </p:cNvSpPr>
            <p:nvPr/>
          </p:nvSpPr>
          <p:spPr bwMode="white">
            <a:xfrm>
              <a:off x="1835150" y="2924175"/>
              <a:ext cx="0" cy="3603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12" name="Line 10"/>
            <p:cNvSpPr>
              <a:spLocks noChangeShapeType="1"/>
            </p:cNvSpPr>
            <p:nvPr/>
          </p:nvSpPr>
          <p:spPr bwMode="white">
            <a:xfrm>
              <a:off x="920750" y="3284538"/>
              <a:ext cx="25717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13" name="Line 8"/>
            <p:cNvSpPr>
              <a:spLocks noChangeShapeType="1"/>
            </p:cNvSpPr>
            <p:nvPr/>
          </p:nvSpPr>
          <p:spPr bwMode="white">
            <a:xfrm>
              <a:off x="920750" y="3284538"/>
              <a:ext cx="0" cy="288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14" name="Line 8"/>
            <p:cNvSpPr>
              <a:spLocks noChangeShapeType="1"/>
            </p:cNvSpPr>
            <p:nvPr/>
          </p:nvSpPr>
          <p:spPr bwMode="white">
            <a:xfrm>
              <a:off x="2373313" y="3284538"/>
              <a:ext cx="0" cy="288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15" name="Rectangle 5"/>
            <p:cNvSpPr>
              <a:spLocks noChangeArrowheads="1"/>
            </p:cNvSpPr>
            <p:nvPr/>
          </p:nvSpPr>
          <p:spPr bwMode="white">
            <a:xfrm>
              <a:off x="539750" y="3573463"/>
              <a:ext cx="792163" cy="349250"/>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en-US" altLang="de-DE" sz="1600">
                  <a:solidFill>
                    <a:schemeClr val="bg1"/>
                  </a:solidFill>
                  <a:ea typeface="Arial Unicode MS" panose="020B0604020202020204" pitchFamily="34" charset="-128"/>
                  <a:cs typeface="Arial Unicode MS" panose="020B0604020202020204" pitchFamily="34" charset="-128"/>
                </a:rPr>
                <a:t>Dallas</a:t>
              </a:r>
              <a:endParaRPr lang="de-DE" altLang="de-DE" sz="1600">
                <a:solidFill>
                  <a:schemeClr val="bg1"/>
                </a:solidFill>
                <a:ea typeface="Arial Unicode MS" panose="020B0604020202020204" pitchFamily="34" charset="-128"/>
                <a:cs typeface="Arial Unicode MS" panose="020B0604020202020204" pitchFamily="34" charset="-128"/>
              </a:endParaRPr>
            </a:p>
          </p:txBody>
        </p:sp>
        <p:sp>
          <p:nvSpPr>
            <p:cNvPr id="16" name="Rectangle 5"/>
            <p:cNvSpPr>
              <a:spLocks noChangeArrowheads="1"/>
            </p:cNvSpPr>
            <p:nvPr/>
          </p:nvSpPr>
          <p:spPr bwMode="white">
            <a:xfrm>
              <a:off x="1835150" y="3573463"/>
              <a:ext cx="1185863" cy="349250"/>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en-US" altLang="de-DE" sz="1600">
                  <a:solidFill>
                    <a:schemeClr val="bg1"/>
                  </a:solidFill>
                  <a:ea typeface="Arial Unicode MS" panose="020B0604020202020204" pitchFamily="34" charset="-128"/>
                  <a:cs typeface="Arial Unicode MS" panose="020B0604020202020204" pitchFamily="34" charset="-128"/>
                </a:rPr>
                <a:t>San Diego</a:t>
              </a:r>
              <a:endParaRPr lang="de-DE" altLang="de-DE" sz="1600">
                <a:solidFill>
                  <a:schemeClr val="bg1"/>
                </a:solidFill>
                <a:ea typeface="Arial Unicode MS" panose="020B0604020202020204" pitchFamily="34" charset="-128"/>
                <a:cs typeface="Arial Unicode MS" panose="020B0604020202020204" pitchFamily="34" charset="-128"/>
              </a:endParaRPr>
            </a:p>
          </p:txBody>
        </p:sp>
        <p:sp>
          <p:nvSpPr>
            <p:cNvPr id="17" name="Line 8"/>
            <p:cNvSpPr>
              <a:spLocks noChangeShapeType="1"/>
            </p:cNvSpPr>
            <p:nvPr/>
          </p:nvSpPr>
          <p:spPr bwMode="white">
            <a:xfrm>
              <a:off x="5651500" y="2924175"/>
              <a:ext cx="0" cy="3603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18" name="Line 10"/>
            <p:cNvSpPr>
              <a:spLocks noChangeShapeType="1"/>
            </p:cNvSpPr>
            <p:nvPr/>
          </p:nvSpPr>
          <p:spPr bwMode="white">
            <a:xfrm>
              <a:off x="5076825" y="3284538"/>
              <a:ext cx="1295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19" name="Line 8"/>
            <p:cNvSpPr>
              <a:spLocks noChangeShapeType="1"/>
            </p:cNvSpPr>
            <p:nvPr/>
          </p:nvSpPr>
          <p:spPr bwMode="white">
            <a:xfrm>
              <a:off x="5076825" y="3284538"/>
              <a:ext cx="0" cy="288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20" name="Line 8"/>
            <p:cNvSpPr>
              <a:spLocks noChangeShapeType="1"/>
            </p:cNvSpPr>
            <p:nvPr/>
          </p:nvSpPr>
          <p:spPr bwMode="white">
            <a:xfrm>
              <a:off x="6372225" y="3284538"/>
              <a:ext cx="0" cy="288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21" name="Rectangle 5"/>
            <p:cNvSpPr>
              <a:spLocks noChangeArrowheads="1"/>
            </p:cNvSpPr>
            <p:nvPr/>
          </p:nvSpPr>
          <p:spPr bwMode="white">
            <a:xfrm>
              <a:off x="3132138" y="3573463"/>
              <a:ext cx="771525" cy="349250"/>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en-US" altLang="de-DE" sz="1600">
                  <a:solidFill>
                    <a:schemeClr val="bg1"/>
                  </a:solidFill>
                  <a:ea typeface="Arial Unicode MS" panose="020B0604020202020204" pitchFamily="34" charset="-128"/>
                  <a:cs typeface="Arial Unicode MS" panose="020B0604020202020204" pitchFamily="34" charset="-128"/>
                </a:rPr>
                <a:t>Miami</a:t>
              </a:r>
              <a:endParaRPr lang="de-DE" altLang="de-DE" sz="1600">
                <a:solidFill>
                  <a:schemeClr val="bg1"/>
                </a:solidFill>
                <a:ea typeface="Arial Unicode MS" panose="020B0604020202020204" pitchFamily="34" charset="-128"/>
                <a:cs typeface="Arial Unicode MS" panose="020B0604020202020204" pitchFamily="34" charset="-128"/>
              </a:endParaRPr>
            </a:p>
          </p:txBody>
        </p:sp>
        <p:sp>
          <p:nvSpPr>
            <p:cNvPr id="22" name="Rectangle 5"/>
            <p:cNvSpPr>
              <a:spLocks noChangeArrowheads="1"/>
            </p:cNvSpPr>
            <p:nvPr/>
          </p:nvSpPr>
          <p:spPr bwMode="white">
            <a:xfrm>
              <a:off x="5867400" y="3573463"/>
              <a:ext cx="1084263" cy="349250"/>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en-US" altLang="de-DE" sz="1600">
                  <a:solidFill>
                    <a:schemeClr val="bg1"/>
                  </a:solidFill>
                  <a:ea typeface="Arial Unicode MS" panose="020B0604020202020204" pitchFamily="34" charset="-128"/>
                  <a:cs typeface="Arial Unicode MS" panose="020B0604020202020204" pitchFamily="34" charset="-128"/>
                </a:rPr>
                <a:t>Hamburg</a:t>
              </a:r>
              <a:endParaRPr lang="de-DE" altLang="de-DE" sz="1600">
                <a:solidFill>
                  <a:schemeClr val="bg1"/>
                </a:solidFill>
                <a:ea typeface="Arial Unicode MS" panose="020B0604020202020204" pitchFamily="34" charset="-128"/>
                <a:cs typeface="Arial Unicode MS" panose="020B0604020202020204" pitchFamily="34" charset="-128"/>
              </a:endParaRPr>
            </a:p>
          </p:txBody>
        </p:sp>
        <p:sp>
          <p:nvSpPr>
            <p:cNvPr id="23" name="Rectangle 5"/>
            <p:cNvSpPr>
              <a:spLocks noChangeArrowheads="1"/>
            </p:cNvSpPr>
            <p:nvPr/>
          </p:nvSpPr>
          <p:spPr bwMode="white">
            <a:xfrm>
              <a:off x="4481513" y="3573463"/>
              <a:ext cx="1243012" cy="349250"/>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en-US" altLang="de-DE" sz="1600">
                  <a:solidFill>
                    <a:schemeClr val="bg1"/>
                  </a:solidFill>
                  <a:ea typeface="Arial Unicode MS" panose="020B0604020202020204" pitchFamily="34" charset="-128"/>
                  <a:cs typeface="Arial Unicode MS" panose="020B0604020202020204" pitchFamily="34" charset="-128"/>
                </a:rPr>
                <a:t>Heidelberg</a:t>
              </a:r>
              <a:endParaRPr lang="de-DE" altLang="de-DE" sz="1600">
                <a:solidFill>
                  <a:schemeClr val="bg1"/>
                </a:solidFill>
                <a:ea typeface="Arial Unicode MS" panose="020B0604020202020204" pitchFamily="34" charset="-128"/>
                <a:cs typeface="Arial Unicode MS" panose="020B0604020202020204" pitchFamily="34" charset="-128"/>
              </a:endParaRPr>
            </a:p>
          </p:txBody>
        </p:sp>
        <p:sp>
          <p:nvSpPr>
            <p:cNvPr id="24" name="Rectangle 5"/>
            <p:cNvSpPr>
              <a:spLocks noChangeArrowheads="1"/>
            </p:cNvSpPr>
            <p:nvPr/>
          </p:nvSpPr>
          <p:spPr bwMode="white">
            <a:xfrm>
              <a:off x="7918450" y="1557338"/>
              <a:ext cx="5683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r" eaLnBrk="1" hangingPunct="1">
                <a:spcBef>
                  <a:spcPct val="0"/>
                </a:spcBef>
                <a:buClr>
                  <a:schemeClr val="accent1"/>
                </a:buClr>
                <a:buSzPct val="80000"/>
              </a:pPr>
              <a:r>
                <a:rPr lang="en-US" altLang="de-DE" b="0">
                  <a:ea typeface="Arial Unicode MS" panose="020B0604020202020204" pitchFamily="34" charset="-128"/>
                  <a:cs typeface="Arial Unicode MS" panose="020B0604020202020204" pitchFamily="34" charset="-128"/>
                </a:rPr>
                <a:t>Client</a:t>
              </a:r>
              <a:endParaRPr lang="de-DE" altLang="de-DE" b="0">
                <a:ea typeface="Arial Unicode MS" panose="020B0604020202020204" pitchFamily="34" charset="-128"/>
                <a:cs typeface="Arial Unicode MS" panose="020B0604020202020204" pitchFamily="34" charset="-128"/>
              </a:endParaRPr>
            </a:p>
          </p:txBody>
        </p:sp>
        <p:sp>
          <p:nvSpPr>
            <p:cNvPr id="25" name="Rectangle 5"/>
            <p:cNvSpPr>
              <a:spLocks noChangeArrowheads="1"/>
            </p:cNvSpPr>
            <p:nvPr/>
          </p:nvSpPr>
          <p:spPr bwMode="white">
            <a:xfrm>
              <a:off x="7680325" y="2524125"/>
              <a:ext cx="830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r" eaLnBrk="1" hangingPunct="1">
                <a:spcBef>
                  <a:spcPct val="0"/>
                </a:spcBef>
                <a:buClr>
                  <a:schemeClr val="accent1"/>
                </a:buClr>
                <a:buSzPct val="80000"/>
              </a:pPr>
              <a:r>
                <a:rPr lang="en-US" altLang="de-DE" b="0">
                  <a:ea typeface="Arial Unicode MS" panose="020B0604020202020204" pitchFamily="34" charset="-128"/>
                  <a:cs typeface="Arial Unicode MS" panose="020B0604020202020204" pitchFamily="34" charset="-128"/>
                </a:rPr>
                <a:t>Company</a:t>
              </a:r>
            </a:p>
            <a:p>
              <a:pPr algn="r" eaLnBrk="1" hangingPunct="1">
                <a:spcBef>
                  <a:spcPct val="0"/>
                </a:spcBef>
                <a:buClr>
                  <a:schemeClr val="accent1"/>
                </a:buClr>
                <a:buSzPct val="80000"/>
              </a:pPr>
              <a:r>
                <a:rPr lang="en-US" altLang="de-DE" b="0">
                  <a:ea typeface="Arial Unicode MS" panose="020B0604020202020204" pitchFamily="34" charset="-128"/>
                  <a:cs typeface="Arial Unicode MS" panose="020B0604020202020204" pitchFamily="34" charset="-128"/>
                </a:rPr>
                <a:t>Code</a:t>
              </a:r>
              <a:endParaRPr lang="de-DE" altLang="de-DE" b="0">
                <a:ea typeface="Arial Unicode MS" panose="020B0604020202020204" pitchFamily="34" charset="-128"/>
                <a:cs typeface="Arial Unicode MS" panose="020B0604020202020204" pitchFamily="34" charset="-128"/>
              </a:endParaRPr>
            </a:p>
          </p:txBody>
        </p:sp>
        <p:sp>
          <p:nvSpPr>
            <p:cNvPr id="26" name="Rectangle 5"/>
            <p:cNvSpPr>
              <a:spLocks noChangeArrowheads="1"/>
            </p:cNvSpPr>
            <p:nvPr/>
          </p:nvSpPr>
          <p:spPr bwMode="white">
            <a:xfrm>
              <a:off x="7969250" y="3605213"/>
              <a:ext cx="5270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r" eaLnBrk="1" hangingPunct="1">
                <a:spcBef>
                  <a:spcPct val="0"/>
                </a:spcBef>
                <a:buClr>
                  <a:schemeClr val="accent1"/>
                </a:buClr>
                <a:buSzPct val="80000"/>
              </a:pPr>
              <a:r>
                <a:rPr lang="en-US" altLang="de-DE" b="0">
                  <a:ea typeface="Arial Unicode MS" panose="020B0604020202020204" pitchFamily="34" charset="-128"/>
                  <a:cs typeface="Arial Unicode MS" panose="020B0604020202020204" pitchFamily="34" charset="-128"/>
                </a:rPr>
                <a:t>Plant</a:t>
              </a:r>
              <a:endParaRPr lang="de-DE" altLang="de-DE" b="0">
                <a:ea typeface="Arial Unicode MS" panose="020B0604020202020204" pitchFamily="34" charset="-128"/>
                <a:cs typeface="Arial Unicode MS" panose="020B0604020202020204" pitchFamily="34" charset="-128"/>
              </a:endParaRPr>
            </a:p>
          </p:txBody>
        </p:sp>
        <p:sp>
          <p:nvSpPr>
            <p:cNvPr id="27" name="Rectangle 5"/>
            <p:cNvSpPr>
              <a:spLocks noChangeArrowheads="1"/>
            </p:cNvSpPr>
            <p:nvPr/>
          </p:nvSpPr>
          <p:spPr bwMode="white">
            <a:xfrm>
              <a:off x="7739063" y="4365625"/>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r" eaLnBrk="1" hangingPunct="1">
                <a:spcBef>
                  <a:spcPct val="0"/>
                </a:spcBef>
                <a:buClr>
                  <a:schemeClr val="accent1"/>
                </a:buClr>
                <a:buSzPct val="80000"/>
              </a:pPr>
              <a:r>
                <a:rPr lang="en-US" altLang="de-DE" b="0">
                  <a:ea typeface="Arial Unicode MS" panose="020B0604020202020204" pitchFamily="34" charset="-128"/>
                  <a:cs typeface="Arial Unicode MS" panose="020B0604020202020204" pitchFamily="34" charset="-128"/>
                </a:rPr>
                <a:t>Storage</a:t>
              </a:r>
            </a:p>
            <a:p>
              <a:pPr algn="r" eaLnBrk="1" hangingPunct="1">
                <a:spcBef>
                  <a:spcPct val="0"/>
                </a:spcBef>
                <a:buClr>
                  <a:schemeClr val="accent1"/>
                </a:buClr>
                <a:buSzPct val="80000"/>
              </a:pPr>
              <a:r>
                <a:rPr lang="en-US" altLang="de-DE" b="0">
                  <a:ea typeface="Arial Unicode MS" panose="020B0604020202020204" pitchFamily="34" charset="-128"/>
                  <a:cs typeface="Arial Unicode MS" panose="020B0604020202020204" pitchFamily="34" charset="-128"/>
                </a:rPr>
                <a:t>Location</a:t>
              </a:r>
              <a:endParaRPr lang="de-DE" altLang="de-DE" b="0">
                <a:ea typeface="Arial Unicode MS" panose="020B0604020202020204" pitchFamily="34" charset="-128"/>
                <a:cs typeface="Arial Unicode MS" panose="020B0604020202020204" pitchFamily="34" charset="-128"/>
              </a:endParaRPr>
            </a:p>
          </p:txBody>
        </p:sp>
        <p:sp>
          <p:nvSpPr>
            <p:cNvPr id="28" name="Line 8"/>
            <p:cNvSpPr>
              <a:spLocks noChangeShapeType="1"/>
            </p:cNvSpPr>
            <p:nvPr/>
          </p:nvSpPr>
          <p:spPr bwMode="white">
            <a:xfrm>
              <a:off x="611188" y="3933825"/>
              <a:ext cx="0" cy="14398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29" name="Rectangle 5"/>
            <p:cNvSpPr>
              <a:spLocks noChangeArrowheads="1"/>
            </p:cNvSpPr>
            <p:nvPr/>
          </p:nvSpPr>
          <p:spPr bwMode="white">
            <a:xfrm>
              <a:off x="682625" y="4149725"/>
              <a:ext cx="1036638" cy="257175"/>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en-US" altLang="de-DE" sz="1000">
                  <a:solidFill>
                    <a:schemeClr val="bg1"/>
                  </a:solidFill>
                  <a:ea typeface="Arial Unicode MS" panose="020B0604020202020204" pitchFamily="34" charset="-128"/>
                  <a:cs typeface="Arial Unicode MS" panose="020B0604020202020204" pitchFamily="34" charset="-128"/>
                </a:rPr>
                <a:t>Raw Materials</a:t>
              </a:r>
              <a:endParaRPr lang="de-DE" altLang="de-DE" sz="1000">
                <a:solidFill>
                  <a:schemeClr val="bg1"/>
                </a:solidFill>
                <a:ea typeface="Arial Unicode MS" panose="020B0604020202020204" pitchFamily="34" charset="-128"/>
                <a:cs typeface="Arial Unicode MS" panose="020B0604020202020204" pitchFamily="34" charset="-128"/>
              </a:endParaRPr>
            </a:p>
          </p:txBody>
        </p:sp>
        <p:sp>
          <p:nvSpPr>
            <p:cNvPr id="30" name="Rectangle 5"/>
            <p:cNvSpPr>
              <a:spLocks noChangeArrowheads="1"/>
            </p:cNvSpPr>
            <p:nvPr/>
          </p:nvSpPr>
          <p:spPr bwMode="white">
            <a:xfrm>
              <a:off x="685800" y="4508500"/>
              <a:ext cx="1165225" cy="257175"/>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en-US" altLang="de-DE" sz="1000">
                  <a:solidFill>
                    <a:schemeClr val="bg1"/>
                  </a:solidFill>
                  <a:ea typeface="Arial Unicode MS" panose="020B0604020202020204" pitchFamily="34" charset="-128"/>
                  <a:cs typeface="Arial Unicode MS" panose="020B0604020202020204" pitchFamily="34" charset="-128"/>
                </a:rPr>
                <a:t>Semi-fin. Goods</a:t>
              </a:r>
              <a:endParaRPr lang="de-DE" altLang="de-DE" sz="1000">
                <a:solidFill>
                  <a:schemeClr val="bg1"/>
                </a:solidFill>
                <a:ea typeface="Arial Unicode MS" panose="020B0604020202020204" pitchFamily="34" charset="-128"/>
                <a:cs typeface="Arial Unicode MS" panose="020B0604020202020204" pitchFamily="34" charset="-128"/>
              </a:endParaRPr>
            </a:p>
          </p:txBody>
        </p:sp>
        <p:sp>
          <p:nvSpPr>
            <p:cNvPr id="31" name="Rectangle 5"/>
            <p:cNvSpPr>
              <a:spLocks noChangeArrowheads="1"/>
            </p:cNvSpPr>
            <p:nvPr/>
          </p:nvSpPr>
          <p:spPr bwMode="white">
            <a:xfrm>
              <a:off x="684213" y="4868863"/>
              <a:ext cx="1150937" cy="257175"/>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en-US" altLang="de-DE" sz="1000">
                  <a:solidFill>
                    <a:schemeClr val="bg1"/>
                  </a:solidFill>
                  <a:ea typeface="Arial Unicode MS" panose="020B0604020202020204" pitchFamily="34" charset="-128"/>
                  <a:cs typeface="Arial Unicode MS" panose="020B0604020202020204" pitchFamily="34" charset="-128"/>
                </a:rPr>
                <a:t>Finished Goods</a:t>
              </a:r>
              <a:endParaRPr lang="de-DE" altLang="de-DE" sz="1000">
                <a:solidFill>
                  <a:schemeClr val="bg1"/>
                </a:solidFill>
                <a:ea typeface="Arial Unicode MS" panose="020B0604020202020204" pitchFamily="34" charset="-128"/>
                <a:cs typeface="Arial Unicode MS" panose="020B0604020202020204" pitchFamily="34" charset="-128"/>
              </a:endParaRPr>
            </a:p>
          </p:txBody>
        </p:sp>
        <p:sp>
          <p:nvSpPr>
            <p:cNvPr id="32" name="Rectangle 5"/>
            <p:cNvSpPr>
              <a:spLocks noChangeArrowheads="1"/>
            </p:cNvSpPr>
            <p:nvPr/>
          </p:nvSpPr>
          <p:spPr bwMode="white">
            <a:xfrm>
              <a:off x="690563" y="5229225"/>
              <a:ext cx="1057275" cy="257175"/>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en-US" altLang="de-DE" sz="1000">
                  <a:solidFill>
                    <a:schemeClr val="bg1"/>
                  </a:solidFill>
                  <a:ea typeface="Arial Unicode MS" panose="020B0604020202020204" pitchFamily="34" charset="-128"/>
                  <a:cs typeface="Arial Unicode MS" panose="020B0604020202020204" pitchFamily="34" charset="-128"/>
                </a:rPr>
                <a:t>Miscellaneous</a:t>
              </a:r>
              <a:endParaRPr lang="de-DE" altLang="de-DE" sz="1000">
                <a:solidFill>
                  <a:schemeClr val="bg1"/>
                </a:solidFill>
                <a:ea typeface="Arial Unicode MS" panose="020B0604020202020204" pitchFamily="34" charset="-128"/>
                <a:cs typeface="Arial Unicode MS" panose="020B0604020202020204" pitchFamily="34" charset="-128"/>
              </a:endParaRPr>
            </a:p>
          </p:txBody>
        </p:sp>
        <p:sp>
          <p:nvSpPr>
            <p:cNvPr id="33" name="Line 10"/>
            <p:cNvSpPr>
              <a:spLocks noChangeShapeType="1"/>
            </p:cNvSpPr>
            <p:nvPr/>
          </p:nvSpPr>
          <p:spPr bwMode="white">
            <a:xfrm>
              <a:off x="611188" y="4292600"/>
              <a:ext cx="714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34" name="Line 10"/>
            <p:cNvSpPr>
              <a:spLocks noChangeShapeType="1"/>
            </p:cNvSpPr>
            <p:nvPr/>
          </p:nvSpPr>
          <p:spPr bwMode="white">
            <a:xfrm>
              <a:off x="611188" y="4652963"/>
              <a:ext cx="714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35" name="Line 10"/>
            <p:cNvSpPr>
              <a:spLocks noChangeShapeType="1"/>
            </p:cNvSpPr>
            <p:nvPr/>
          </p:nvSpPr>
          <p:spPr bwMode="white">
            <a:xfrm>
              <a:off x="611188" y="5013325"/>
              <a:ext cx="714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36" name="Line 10"/>
            <p:cNvSpPr>
              <a:spLocks noChangeShapeType="1"/>
            </p:cNvSpPr>
            <p:nvPr/>
          </p:nvSpPr>
          <p:spPr bwMode="white">
            <a:xfrm>
              <a:off x="611188" y="5373688"/>
              <a:ext cx="714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37" name="Line 8"/>
            <p:cNvSpPr>
              <a:spLocks noChangeShapeType="1"/>
            </p:cNvSpPr>
            <p:nvPr/>
          </p:nvSpPr>
          <p:spPr bwMode="white">
            <a:xfrm>
              <a:off x="1938338" y="3933825"/>
              <a:ext cx="1587" cy="10795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38" name="Rectangle 5"/>
            <p:cNvSpPr>
              <a:spLocks noChangeArrowheads="1"/>
            </p:cNvSpPr>
            <p:nvPr/>
          </p:nvSpPr>
          <p:spPr bwMode="white">
            <a:xfrm>
              <a:off x="2012950" y="4149725"/>
              <a:ext cx="1095375" cy="257175"/>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en-US" altLang="de-DE" sz="1000">
                  <a:solidFill>
                    <a:schemeClr val="bg1"/>
                  </a:solidFill>
                  <a:ea typeface="Arial Unicode MS" panose="020B0604020202020204" pitchFamily="34" charset="-128"/>
                  <a:cs typeface="Arial Unicode MS" panose="020B0604020202020204" pitchFamily="34" charset="-128"/>
                </a:rPr>
                <a:t>Trading Goods</a:t>
              </a:r>
              <a:endParaRPr lang="de-DE" altLang="de-DE" sz="1000">
                <a:solidFill>
                  <a:schemeClr val="bg1"/>
                </a:solidFill>
                <a:ea typeface="Arial Unicode MS" panose="020B0604020202020204" pitchFamily="34" charset="-128"/>
                <a:cs typeface="Arial Unicode MS" panose="020B0604020202020204" pitchFamily="34" charset="-128"/>
              </a:endParaRPr>
            </a:p>
          </p:txBody>
        </p:sp>
        <p:sp>
          <p:nvSpPr>
            <p:cNvPr id="39" name="Rectangle 5"/>
            <p:cNvSpPr>
              <a:spLocks noChangeArrowheads="1"/>
            </p:cNvSpPr>
            <p:nvPr/>
          </p:nvSpPr>
          <p:spPr bwMode="white">
            <a:xfrm>
              <a:off x="2011363" y="4510088"/>
              <a:ext cx="1150937" cy="257175"/>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en-US" altLang="de-DE" sz="1000">
                  <a:solidFill>
                    <a:schemeClr val="bg1"/>
                  </a:solidFill>
                  <a:ea typeface="Arial Unicode MS" panose="020B0604020202020204" pitchFamily="34" charset="-128"/>
                  <a:cs typeface="Arial Unicode MS" panose="020B0604020202020204" pitchFamily="34" charset="-128"/>
                </a:rPr>
                <a:t>Finished Goods</a:t>
              </a:r>
              <a:endParaRPr lang="de-DE" altLang="de-DE" sz="1000">
                <a:solidFill>
                  <a:schemeClr val="bg1"/>
                </a:solidFill>
                <a:ea typeface="Arial Unicode MS" panose="020B0604020202020204" pitchFamily="34" charset="-128"/>
                <a:cs typeface="Arial Unicode MS" panose="020B0604020202020204" pitchFamily="34" charset="-128"/>
              </a:endParaRPr>
            </a:p>
          </p:txBody>
        </p:sp>
        <p:sp>
          <p:nvSpPr>
            <p:cNvPr id="40" name="Rectangle 5"/>
            <p:cNvSpPr>
              <a:spLocks noChangeArrowheads="1"/>
            </p:cNvSpPr>
            <p:nvPr/>
          </p:nvSpPr>
          <p:spPr bwMode="white">
            <a:xfrm>
              <a:off x="2017713" y="4870450"/>
              <a:ext cx="1057275" cy="257175"/>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en-US" altLang="de-DE" sz="1000">
                  <a:solidFill>
                    <a:schemeClr val="bg1"/>
                  </a:solidFill>
                  <a:ea typeface="Arial Unicode MS" panose="020B0604020202020204" pitchFamily="34" charset="-128"/>
                  <a:cs typeface="Arial Unicode MS" panose="020B0604020202020204" pitchFamily="34" charset="-128"/>
                </a:rPr>
                <a:t>Miscellaneous</a:t>
              </a:r>
              <a:endParaRPr lang="de-DE" altLang="de-DE" sz="1000">
                <a:solidFill>
                  <a:schemeClr val="bg1"/>
                </a:solidFill>
                <a:ea typeface="Arial Unicode MS" panose="020B0604020202020204" pitchFamily="34" charset="-128"/>
                <a:cs typeface="Arial Unicode MS" panose="020B0604020202020204" pitchFamily="34" charset="-128"/>
              </a:endParaRPr>
            </a:p>
          </p:txBody>
        </p:sp>
        <p:sp>
          <p:nvSpPr>
            <p:cNvPr id="41" name="Line 10"/>
            <p:cNvSpPr>
              <a:spLocks noChangeShapeType="1"/>
            </p:cNvSpPr>
            <p:nvPr/>
          </p:nvSpPr>
          <p:spPr bwMode="white">
            <a:xfrm>
              <a:off x="1938338" y="4294188"/>
              <a:ext cx="714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42" name="Line 10"/>
            <p:cNvSpPr>
              <a:spLocks noChangeShapeType="1"/>
            </p:cNvSpPr>
            <p:nvPr/>
          </p:nvSpPr>
          <p:spPr bwMode="white">
            <a:xfrm>
              <a:off x="1938338" y="4654550"/>
              <a:ext cx="714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43" name="Line 10"/>
            <p:cNvSpPr>
              <a:spLocks noChangeShapeType="1"/>
            </p:cNvSpPr>
            <p:nvPr/>
          </p:nvSpPr>
          <p:spPr bwMode="white">
            <a:xfrm>
              <a:off x="1938338" y="5014913"/>
              <a:ext cx="714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44" name="Line 8"/>
            <p:cNvSpPr>
              <a:spLocks noChangeShapeType="1"/>
            </p:cNvSpPr>
            <p:nvPr/>
          </p:nvSpPr>
          <p:spPr bwMode="white">
            <a:xfrm>
              <a:off x="3492500" y="3284538"/>
              <a:ext cx="0" cy="288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45" name="Line 8"/>
            <p:cNvSpPr>
              <a:spLocks noChangeShapeType="1"/>
            </p:cNvSpPr>
            <p:nvPr/>
          </p:nvSpPr>
          <p:spPr bwMode="white">
            <a:xfrm>
              <a:off x="3252788" y="3933825"/>
              <a:ext cx="1587" cy="10795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46" name="Rectangle 5"/>
            <p:cNvSpPr>
              <a:spLocks noChangeArrowheads="1"/>
            </p:cNvSpPr>
            <p:nvPr/>
          </p:nvSpPr>
          <p:spPr bwMode="white">
            <a:xfrm>
              <a:off x="3327400" y="4149725"/>
              <a:ext cx="1095375" cy="257175"/>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en-US" altLang="de-DE" sz="1000">
                  <a:solidFill>
                    <a:schemeClr val="bg1"/>
                  </a:solidFill>
                  <a:ea typeface="Arial Unicode MS" panose="020B0604020202020204" pitchFamily="34" charset="-128"/>
                  <a:cs typeface="Arial Unicode MS" panose="020B0604020202020204" pitchFamily="34" charset="-128"/>
                </a:rPr>
                <a:t>Trading Goods</a:t>
              </a:r>
              <a:endParaRPr lang="de-DE" altLang="de-DE" sz="1000">
                <a:solidFill>
                  <a:schemeClr val="bg1"/>
                </a:solidFill>
                <a:ea typeface="Arial Unicode MS" panose="020B0604020202020204" pitchFamily="34" charset="-128"/>
                <a:cs typeface="Arial Unicode MS" panose="020B0604020202020204" pitchFamily="34" charset="-128"/>
              </a:endParaRPr>
            </a:p>
          </p:txBody>
        </p:sp>
        <p:sp>
          <p:nvSpPr>
            <p:cNvPr id="47" name="Rectangle 5"/>
            <p:cNvSpPr>
              <a:spLocks noChangeArrowheads="1"/>
            </p:cNvSpPr>
            <p:nvPr/>
          </p:nvSpPr>
          <p:spPr bwMode="white">
            <a:xfrm>
              <a:off x="3325813" y="4510088"/>
              <a:ext cx="1150937" cy="257175"/>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en-US" altLang="de-DE" sz="1000">
                  <a:solidFill>
                    <a:schemeClr val="bg1"/>
                  </a:solidFill>
                  <a:ea typeface="Arial Unicode MS" panose="020B0604020202020204" pitchFamily="34" charset="-128"/>
                  <a:cs typeface="Arial Unicode MS" panose="020B0604020202020204" pitchFamily="34" charset="-128"/>
                </a:rPr>
                <a:t>Finished Goods</a:t>
              </a:r>
              <a:endParaRPr lang="de-DE" altLang="de-DE" sz="1000">
                <a:solidFill>
                  <a:schemeClr val="bg1"/>
                </a:solidFill>
                <a:ea typeface="Arial Unicode MS" panose="020B0604020202020204" pitchFamily="34" charset="-128"/>
                <a:cs typeface="Arial Unicode MS" panose="020B0604020202020204" pitchFamily="34" charset="-128"/>
              </a:endParaRPr>
            </a:p>
          </p:txBody>
        </p:sp>
        <p:sp>
          <p:nvSpPr>
            <p:cNvPr id="48" name="Rectangle 5"/>
            <p:cNvSpPr>
              <a:spLocks noChangeArrowheads="1"/>
            </p:cNvSpPr>
            <p:nvPr/>
          </p:nvSpPr>
          <p:spPr bwMode="white">
            <a:xfrm>
              <a:off x="3332163" y="4870450"/>
              <a:ext cx="1057275" cy="257175"/>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en-US" altLang="de-DE" sz="1000">
                  <a:solidFill>
                    <a:schemeClr val="bg1"/>
                  </a:solidFill>
                  <a:ea typeface="Arial Unicode MS" panose="020B0604020202020204" pitchFamily="34" charset="-128"/>
                  <a:cs typeface="Arial Unicode MS" panose="020B0604020202020204" pitchFamily="34" charset="-128"/>
                </a:rPr>
                <a:t>Miscellaneous</a:t>
              </a:r>
              <a:endParaRPr lang="de-DE" altLang="de-DE" sz="1000">
                <a:solidFill>
                  <a:schemeClr val="bg1"/>
                </a:solidFill>
                <a:ea typeface="Arial Unicode MS" panose="020B0604020202020204" pitchFamily="34" charset="-128"/>
                <a:cs typeface="Arial Unicode MS" panose="020B0604020202020204" pitchFamily="34" charset="-128"/>
              </a:endParaRPr>
            </a:p>
          </p:txBody>
        </p:sp>
        <p:sp>
          <p:nvSpPr>
            <p:cNvPr id="49" name="Line 10"/>
            <p:cNvSpPr>
              <a:spLocks noChangeShapeType="1"/>
            </p:cNvSpPr>
            <p:nvPr/>
          </p:nvSpPr>
          <p:spPr bwMode="white">
            <a:xfrm>
              <a:off x="3252788" y="4294188"/>
              <a:ext cx="714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50" name="Line 10"/>
            <p:cNvSpPr>
              <a:spLocks noChangeShapeType="1"/>
            </p:cNvSpPr>
            <p:nvPr/>
          </p:nvSpPr>
          <p:spPr bwMode="white">
            <a:xfrm>
              <a:off x="3252788" y="4654550"/>
              <a:ext cx="714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51" name="Line 10"/>
            <p:cNvSpPr>
              <a:spLocks noChangeShapeType="1"/>
            </p:cNvSpPr>
            <p:nvPr/>
          </p:nvSpPr>
          <p:spPr bwMode="white">
            <a:xfrm>
              <a:off x="3252788" y="5014913"/>
              <a:ext cx="714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52" name="Line 8"/>
            <p:cNvSpPr>
              <a:spLocks noChangeShapeType="1"/>
            </p:cNvSpPr>
            <p:nvPr/>
          </p:nvSpPr>
          <p:spPr bwMode="white">
            <a:xfrm>
              <a:off x="4570413" y="3933825"/>
              <a:ext cx="0" cy="14398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53" name="Rectangle 5"/>
            <p:cNvSpPr>
              <a:spLocks noChangeArrowheads="1"/>
            </p:cNvSpPr>
            <p:nvPr/>
          </p:nvSpPr>
          <p:spPr bwMode="white">
            <a:xfrm>
              <a:off x="4641850" y="4149725"/>
              <a:ext cx="1036638" cy="257175"/>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en-US" altLang="de-DE" sz="1000">
                  <a:solidFill>
                    <a:schemeClr val="bg1"/>
                  </a:solidFill>
                  <a:ea typeface="Arial Unicode MS" panose="020B0604020202020204" pitchFamily="34" charset="-128"/>
                  <a:cs typeface="Arial Unicode MS" panose="020B0604020202020204" pitchFamily="34" charset="-128"/>
                </a:rPr>
                <a:t>Raw Materials</a:t>
              </a:r>
              <a:endParaRPr lang="de-DE" altLang="de-DE" sz="1000">
                <a:solidFill>
                  <a:schemeClr val="bg1"/>
                </a:solidFill>
                <a:ea typeface="Arial Unicode MS" panose="020B0604020202020204" pitchFamily="34" charset="-128"/>
                <a:cs typeface="Arial Unicode MS" panose="020B0604020202020204" pitchFamily="34" charset="-128"/>
              </a:endParaRPr>
            </a:p>
          </p:txBody>
        </p:sp>
        <p:sp>
          <p:nvSpPr>
            <p:cNvPr id="54" name="Rectangle 5"/>
            <p:cNvSpPr>
              <a:spLocks noChangeArrowheads="1"/>
            </p:cNvSpPr>
            <p:nvPr/>
          </p:nvSpPr>
          <p:spPr bwMode="white">
            <a:xfrm>
              <a:off x="4645025" y="4508500"/>
              <a:ext cx="1165225" cy="257175"/>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en-US" altLang="de-DE" sz="1000">
                  <a:solidFill>
                    <a:schemeClr val="bg1"/>
                  </a:solidFill>
                  <a:ea typeface="Arial Unicode MS" panose="020B0604020202020204" pitchFamily="34" charset="-128"/>
                  <a:cs typeface="Arial Unicode MS" panose="020B0604020202020204" pitchFamily="34" charset="-128"/>
                </a:rPr>
                <a:t>Semi-fin. Goods</a:t>
              </a:r>
              <a:endParaRPr lang="de-DE" altLang="de-DE" sz="1000">
                <a:solidFill>
                  <a:schemeClr val="bg1"/>
                </a:solidFill>
                <a:ea typeface="Arial Unicode MS" panose="020B0604020202020204" pitchFamily="34" charset="-128"/>
                <a:cs typeface="Arial Unicode MS" panose="020B0604020202020204" pitchFamily="34" charset="-128"/>
              </a:endParaRPr>
            </a:p>
          </p:txBody>
        </p:sp>
        <p:sp>
          <p:nvSpPr>
            <p:cNvPr id="55" name="Rectangle 5"/>
            <p:cNvSpPr>
              <a:spLocks noChangeArrowheads="1"/>
            </p:cNvSpPr>
            <p:nvPr/>
          </p:nvSpPr>
          <p:spPr bwMode="white">
            <a:xfrm>
              <a:off x="4643438" y="4868863"/>
              <a:ext cx="1150937" cy="257175"/>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en-US" altLang="de-DE" sz="1000">
                  <a:solidFill>
                    <a:schemeClr val="bg1"/>
                  </a:solidFill>
                  <a:ea typeface="Arial Unicode MS" panose="020B0604020202020204" pitchFamily="34" charset="-128"/>
                  <a:cs typeface="Arial Unicode MS" panose="020B0604020202020204" pitchFamily="34" charset="-128"/>
                </a:rPr>
                <a:t>Finished Goods</a:t>
              </a:r>
              <a:endParaRPr lang="de-DE" altLang="de-DE" sz="1000">
                <a:solidFill>
                  <a:schemeClr val="bg1"/>
                </a:solidFill>
                <a:ea typeface="Arial Unicode MS" panose="020B0604020202020204" pitchFamily="34" charset="-128"/>
                <a:cs typeface="Arial Unicode MS" panose="020B0604020202020204" pitchFamily="34" charset="-128"/>
              </a:endParaRPr>
            </a:p>
          </p:txBody>
        </p:sp>
        <p:sp>
          <p:nvSpPr>
            <p:cNvPr id="56" name="Rectangle 5"/>
            <p:cNvSpPr>
              <a:spLocks noChangeArrowheads="1"/>
            </p:cNvSpPr>
            <p:nvPr/>
          </p:nvSpPr>
          <p:spPr bwMode="white">
            <a:xfrm>
              <a:off x="4649788" y="5229225"/>
              <a:ext cx="1057275" cy="257175"/>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en-US" altLang="de-DE" sz="1000">
                  <a:solidFill>
                    <a:schemeClr val="bg1"/>
                  </a:solidFill>
                  <a:ea typeface="Arial Unicode MS" panose="020B0604020202020204" pitchFamily="34" charset="-128"/>
                  <a:cs typeface="Arial Unicode MS" panose="020B0604020202020204" pitchFamily="34" charset="-128"/>
                </a:rPr>
                <a:t>Miscellaneous</a:t>
              </a:r>
              <a:endParaRPr lang="de-DE" altLang="de-DE" sz="1000">
                <a:solidFill>
                  <a:schemeClr val="bg1"/>
                </a:solidFill>
                <a:ea typeface="Arial Unicode MS" panose="020B0604020202020204" pitchFamily="34" charset="-128"/>
                <a:cs typeface="Arial Unicode MS" panose="020B0604020202020204" pitchFamily="34" charset="-128"/>
              </a:endParaRPr>
            </a:p>
          </p:txBody>
        </p:sp>
        <p:sp>
          <p:nvSpPr>
            <p:cNvPr id="57" name="Line 10"/>
            <p:cNvSpPr>
              <a:spLocks noChangeShapeType="1"/>
            </p:cNvSpPr>
            <p:nvPr/>
          </p:nvSpPr>
          <p:spPr bwMode="white">
            <a:xfrm>
              <a:off x="4570413" y="4292600"/>
              <a:ext cx="714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58" name="Line 10"/>
            <p:cNvSpPr>
              <a:spLocks noChangeShapeType="1"/>
            </p:cNvSpPr>
            <p:nvPr/>
          </p:nvSpPr>
          <p:spPr bwMode="white">
            <a:xfrm>
              <a:off x="4570413" y="4652963"/>
              <a:ext cx="714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59" name="Line 10"/>
            <p:cNvSpPr>
              <a:spLocks noChangeShapeType="1"/>
            </p:cNvSpPr>
            <p:nvPr/>
          </p:nvSpPr>
          <p:spPr bwMode="white">
            <a:xfrm>
              <a:off x="4570413" y="5013325"/>
              <a:ext cx="714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60" name="Line 10"/>
            <p:cNvSpPr>
              <a:spLocks noChangeShapeType="1"/>
            </p:cNvSpPr>
            <p:nvPr/>
          </p:nvSpPr>
          <p:spPr bwMode="white">
            <a:xfrm>
              <a:off x="4570413" y="5373688"/>
              <a:ext cx="714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61" name="Line 8"/>
            <p:cNvSpPr>
              <a:spLocks noChangeShapeType="1"/>
            </p:cNvSpPr>
            <p:nvPr/>
          </p:nvSpPr>
          <p:spPr bwMode="white">
            <a:xfrm>
              <a:off x="5937250" y="3933825"/>
              <a:ext cx="1588" cy="10795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62" name="Rectangle 5"/>
            <p:cNvSpPr>
              <a:spLocks noChangeArrowheads="1"/>
            </p:cNvSpPr>
            <p:nvPr/>
          </p:nvSpPr>
          <p:spPr bwMode="white">
            <a:xfrm>
              <a:off x="6011863" y="4149725"/>
              <a:ext cx="1095375" cy="257175"/>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en-US" altLang="de-DE" sz="1000">
                  <a:solidFill>
                    <a:schemeClr val="bg1"/>
                  </a:solidFill>
                  <a:ea typeface="Arial Unicode MS" panose="020B0604020202020204" pitchFamily="34" charset="-128"/>
                  <a:cs typeface="Arial Unicode MS" panose="020B0604020202020204" pitchFamily="34" charset="-128"/>
                </a:rPr>
                <a:t>Trading Goods</a:t>
              </a:r>
              <a:endParaRPr lang="de-DE" altLang="de-DE" sz="1000">
                <a:solidFill>
                  <a:schemeClr val="bg1"/>
                </a:solidFill>
                <a:ea typeface="Arial Unicode MS" panose="020B0604020202020204" pitchFamily="34" charset="-128"/>
                <a:cs typeface="Arial Unicode MS" panose="020B0604020202020204" pitchFamily="34" charset="-128"/>
              </a:endParaRPr>
            </a:p>
          </p:txBody>
        </p:sp>
        <p:sp>
          <p:nvSpPr>
            <p:cNvPr id="63" name="Rectangle 5"/>
            <p:cNvSpPr>
              <a:spLocks noChangeArrowheads="1"/>
            </p:cNvSpPr>
            <p:nvPr/>
          </p:nvSpPr>
          <p:spPr bwMode="white">
            <a:xfrm>
              <a:off x="6010275" y="4510088"/>
              <a:ext cx="1150938" cy="257175"/>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en-US" altLang="de-DE" sz="1000">
                  <a:solidFill>
                    <a:schemeClr val="bg1"/>
                  </a:solidFill>
                  <a:ea typeface="Arial Unicode MS" panose="020B0604020202020204" pitchFamily="34" charset="-128"/>
                  <a:cs typeface="Arial Unicode MS" panose="020B0604020202020204" pitchFamily="34" charset="-128"/>
                </a:rPr>
                <a:t>Finished Goods</a:t>
              </a:r>
              <a:endParaRPr lang="de-DE" altLang="de-DE" sz="1000">
                <a:solidFill>
                  <a:schemeClr val="bg1"/>
                </a:solidFill>
                <a:ea typeface="Arial Unicode MS" panose="020B0604020202020204" pitchFamily="34" charset="-128"/>
                <a:cs typeface="Arial Unicode MS" panose="020B0604020202020204" pitchFamily="34" charset="-128"/>
              </a:endParaRPr>
            </a:p>
          </p:txBody>
        </p:sp>
        <p:sp>
          <p:nvSpPr>
            <p:cNvPr id="64" name="Rectangle 5"/>
            <p:cNvSpPr>
              <a:spLocks noChangeArrowheads="1"/>
            </p:cNvSpPr>
            <p:nvPr/>
          </p:nvSpPr>
          <p:spPr bwMode="white">
            <a:xfrm>
              <a:off x="6016625" y="4870450"/>
              <a:ext cx="1057275" cy="257175"/>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en-US" altLang="de-DE" sz="1000">
                  <a:solidFill>
                    <a:schemeClr val="bg1"/>
                  </a:solidFill>
                  <a:ea typeface="Arial Unicode MS" panose="020B0604020202020204" pitchFamily="34" charset="-128"/>
                  <a:cs typeface="Arial Unicode MS" panose="020B0604020202020204" pitchFamily="34" charset="-128"/>
                </a:rPr>
                <a:t>Miscellaneous</a:t>
              </a:r>
              <a:endParaRPr lang="de-DE" altLang="de-DE" sz="1000">
                <a:solidFill>
                  <a:schemeClr val="bg1"/>
                </a:solidFill>
                <a:ea typeface="Arial Unicode MS" panose="020B0604020202020204" pitchFamily="34" charset="-128"/>
                <a:cs typeface="Arial Unicode MS" panose="020B0604020202020204" pitchFamily="34" charset="-128"/>
              </a:endParaRPr>
            </a:p>
          </p:txBody>
        </p:sp>
        <p:sp>
          <p:nvSpPr>
            <p:cNvPr id="65" name="Line 10"/>
            <p:cNvSpPr>
              <a:spLocks noChangeShapeType="1"/>
            </p:cNvSpPr>
            <p:nvPr/>
          </p:nvSpPr>
          <p:spPr bwMode="white">
            <a:xfrm>
              <a:off x="5937250" y="4294188"/>
              <a:ext cx="714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66" name="Line 10"/>
            <p:cNvSpPr>
              <a:spLocks noChangeShapeType="1"/>
            </p:cNvSpPr>
            <p:nvPr/>
          </p:nvSpPr>
          <p:spPr bwMode="white">
            <a:xfrm>
              <a:off x="5937250" y="4654550"/>
              <a:ext cx="714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67" name="Line 10"/>
            <p:cNvSpPr>
              <a:spLocks noChangeShapeType="1"/>
            </p:cNvSpPr>
            <p:nvPr/>
          </p:nvSpPr>
          <p:spPr bwMode="white">
            <a:xfrm>
              <a:off x="5937250" y="5014913"/>
              <a:ext cx="714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grpSp>
    </p:spTree>
    <p:extLst>
      <p:ext uri="{BB962C8B-B14F-4D97-AF65-F5344CB8AC3E}">
        <p14:creationId xmlns:p14="http://schemas.microsoft.com/office/powerpoint/2010/main" val="3266894435"/>
      </p:ext>
    </p:extLst>
  </p:cSld>
  <p:clrMapOvr>
    <a:masterClrMapping/>
  </p:clrMapOvr>
</p:sld>
</file>

<file path=ppt/theme/theme1.xml><?xml version="1.0" encoding="utf-8"?>
<a:theme xmlns:a="http://schemas.openxmlformats.org/drawingml/2006/main" name="SAP_2016_16x9_white">
  <a:themeElements>
    <a:clrScheme name="SAP_colors_white_template">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20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ts val="6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Präsentation1" id="{32696891-6260-4D8D-AB31-F1C204081A38}" vid="{B72584D7-7D1F-4BD9-9F01-A4F5E0412201}"/>
    </a:ext>
  </a:extLst>
</a:theme>
</file>

<file path=ppt/theme/theme2.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SAP_Template_169_en</Template>
  <TotalTime>0</TotalTime>
  <Words>3718</Words>
  <Application>Microsoft Office PowerPoint</Application>
  <PresentationFormat>Benutzerdefiniert</PresentationFormat>
  <Paragraphs>726</Paragraphs>
  <Slides>46</Slides>
  <Notes>17</Notes>
  <HiddenSlides>0</HiddenSlides>
  <MMClips>0</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1</vt:i4>
      </vt:variant>
      <vt:variant>
        <vt:lpstr>Folientitel</vt:lpstr>
      </vt:variant>
      <vt:variant>
        <vt:i4>46</vt:i4>
      </vt:variant>
    </vt:vector>
  </HeadingPairs>
  <TitlesOfParts>
    <vt:vector size="56" baseType="lpstr">
      <vt:lpstr>Arial Unicode MS</vt:lpstr>
      <vt:lpstr>Angsana New</vt:lpstr>
      <vt:lpstr>Arial</vt:lpstr>
      <vt:lpstr>Courier New</vt:lpstr>
      <vt:lpstr>Symbol</vt:lpstr>
      <vt:lpstr>Times New Roman</vt:lpstr>
      <vt:lpstr>Wingdings</vt:lpstr>
      <vt:lpstr>Wingdings</vt:lpstr>
      <vt:lpstr>SAP_2016_16x9_white</vt:lpstr>
      <vt:lpstr>Bitmap Image</vt:lpstr>
      <vt:lpstr>Materials Management (MM)</vt:lpstr>
      <vt:lpstr>PowerPoint-Präsentation</vt:lpstr>
      <vt:lpstr>PowerPoint-Präsentation</vt:lpstr>
      <vt:lpstr>PowerPoint-Präsentation</vt:lpstr>
      <vt:lpstr>Functionality</vt:lpstr>
      <vt:lpstr>Agenda</vt:lpstr>
      <vt:lpstr>MM Organizational Structure (Materials Mgmt.)</vt:lpstr>
      <vt:lpstr>MM Organizational Structure (Purchasing)</vt:lpstr>
      <vt:lpstr>Global Bike Structure for Materials Management</vt:lpstr>
      <vt:lpstr>Global Bike Enterprise Structure in SAP ERP (Logistics)</vt:lpstr>
      <vt:lpstr>Agenda</vt:lpstr>
      <vt:lpstr>MM Master Data</vt:lpstr>
      <vt:lpstr>Vendor Master Data</vt:lpstr>
      <vt:lpstr>Vendor Master Views</vt:lpstr>
      <vt:lpstr>Vendor Master</vt:lpstr>
      <vt:lpstr>Material Master Data</vt:lpstr>
      <vt:lpstr>Material Master Views</vt:lpstr>
      <vt:lpstr>Material Master</vt:lpstr>
      <vt:lpstr>Purchasing Information Record</vt:lpstr>
      <vt:lpstr>Purchasing Information Record</vt:lpstr>
      <vt:lpstr>Master Data in Use</vt:lpstr>
      <vt:lpstr>Agenda</vt:lpstr>
      <vt:lpstr>Procure-To-Pay Process</vt:lpstr>
      <vt:lpstr>Purchase Requisition</vt:lpstr>
      <vt:lpstr>Requisition Sourcing</vt:lpstr>
      <vt:lpstr>Internal Sourcing</vt:lpstr>
      <vt:lpstr>Source List</vt:lpstr>
      <vt:lpstr>Outline Agreement</vt:lpstr>
      <vt:lpstr>Request for Quotation</vt:lpstr>
      <vt:lpstr>Quotation from Vendor</vt:lpstr>
      <vt:lpstr>Vendor Evaluation once Identified</vt:lpstr>
      <vt:lpstr>Purchase Order</vt:lpstr>
      <vt:lpstr>Purchase Order</vt:lpstr>
      <vt:lpstr>Purchase Order Structure</vt:lpstr>
      <vt:lpstr>Purchase Order Output</vt:lpstr>
      <vt:lpstr>Goods Receipt</vt:lpstr>
      <vt:lpstr>Goods Receipt</vt:lpstr>
      <vt:lpstr>Material Movements</vt:lpstr>
      <vt:lpstr>Effects of a Goods Receipt</vt:lpstr>
      <vt:lpstr>Invoice Processing</vt:lpstr>
      <vt:lpstr>Invoice Processing</vt:lpstr>
      <vt:lpstr>Payment to Vendor</vt:lpstr>
      <vt:lpstr>Goods Receipt / Invoice Receipt Reconciliation Account</vt:lpstr>
      <vt:lpstr>Goods Receipt / Invoice Receipt Reconciliation Account</vt:lpstr>
      <vt:lpstr>Vendor Payment</vt:lpstr>
      <vt:lpstr>FI – MM Integration 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SAP UCC Magdeburg</dc:creator>
  <cp:keywords>2016/16:9/white</cp:keywords>
  <cp:lastModifiedBy>Chris Bernhardt</cp:lastModifiedBy>
  <cp:revision>19</cp:revision>
  <dcterms:created xsi:type="dcterms:W3CDTF">2017-05-28T06:42:59Z</dcterms:created>
  <dcterms:modified xsi:type="dcterms:W3CDTF">2017-06-28T21:46:35Z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-1173631419</vt:i4>
  </property>
  <property fmtid="{D5CDD505-2E9C-101B-9397-08002B2CF9AE}" pid="3" name="_NewReviewCycle">
    <vt:lpwstr/>
  </property>
  <property fmtid="{D5CDD505-2E9C-101B-9397-08002B2CF9AE}" pid="4" name="_EmailSubject">
    <vt:lpwstr> UA Master Slides Diskussion</vt:lpwstr>
  </property>
  <property fmtid="{D5CDD505-2E9C-101B-9397-08002B2CF9AE}" pid="5" name="_AuthorEmail">
    <vt:lpwstr>kristof.schneider@sap.com</vt:lpwstr>
  </property>
  <property fmtid="{D5CDD505-2E9C-101B-9397-08002B2CF9AE}" pid="6" name="_AuthorEmailDisplayName">
    <vt:lpwstr>Schneider, Kristof</vt:lpwstr>
  </property>
  <property fmtid="{D5CDD505-2E9C-101B-9397-08002B2CF9AE}" pid="7" name="_PreviousAdHocReviewCycleID">
    <vt:i4>1357826825</vt:i4>
  </property>
</Properties>
</file>